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8"/>
  </p:notesMasterIdLst>
  <p:sldIdLst>
    <p:sldId id="343" r:id="rId2"/>
    <p:sldId id="370" r:id="rId3"/>
    <p:sldId id="408" r:id="rId4"/>
    <p:sldId id="350" r:id="rId5"/>
    <p:sldId id="409" r:id="rId6"/>
    <p:sldId id="412" r:id="rId7"/>
    <p:sldId id="351" r:id="rId8"/>
    <p:sldId id="411" r:id="rId9"/>
    <p:sldId id="413" r:id="rId10"/>
    <p:sldId id="415" r:id="rId11"/>
    <p:sldId id="414" r:id="rId12"/>
    <p:sldId id="416" r:id="rId13"/>
    <p:sldId id="417" r:id="rId14"/>
    <p:sldId id="422" r:id="rId15"/>
    <p:sldId id="421" r:id="rId16"/>
    <p:sldId id="418" r:id="rId17"/>
    <p:sldId id="420" r:id="rId18"/>
    <p:sldId id="428" r:id="rId19"/>
    <p:sldId id="272" r:id="rId20"/>
    <p:sldId id="282" r:id="rId21"/>
    <p:sldId id="283" r:id="rId22"/>
    <p:sldId id="284" r:id="rId23"/>
    <p:sldId id="285" r:id="rId24"/>
    <p:sldId id="286" r:id="rId25"/>
    <p:sldId id="287" r:id="rId26"/>
    <p:sldId id="427" r:id="rId27"/>
    <p:sldId id="281" r:id="rId28"/>
    <p:sldId id="329" r:id="rId29"/>
    <p:sldId id="423" r:id="rId30"/>
    <p:sldId id="425" r:id="rId31"/>
    <p:sldId id="330" r:id="rId32"/>
    <p:sldId id="424" r:id="rId33"/>
    <p:sldId id="429" r:id="rId34"/>
    <p:sldId id="410" r:id="rId35"/>
    <p:sldId id="372" r:id="rId36"/>
    <p:sldId id="378" r:id="rId37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4D2"/>
    <a:srgbClr val="F8F2EA"/>
    <a:srgbClr val="F9EDE9"/>
    <a:srgbClr val="BFD3E4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051" autoAdjust="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2140C-6B16-4FA6-AF35-A1C9E555A4DA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225FE-02AD-4521-AE46-F2C824FC9D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20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579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2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703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5387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697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3396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24211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04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3915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557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敬拜的战争，并非表面上看到的“风格”或“偏好”上的意见分歧，而是背后的神学。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355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3938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3880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298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592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1412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361947" marR="0" lvl="0" indent="-361947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敬拜是朝向神  关乎神  为了神 （</a:t>
            </a:r>
            <a:r>
              <a:rPr lang="en-US" altLang="zh-CN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God</a:t>
            </a:r>
            <a:r>
              <a:rPr lang="zh-CN" altLang="en-US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 </a:t>
            </a:r>
            <a:r>
              <a:rPr lang="en-US" altLang="zh-CN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 God</a:t>
            </a:r>
            <a:r>
              <a:rPr lang="zh-CN" altLang="en-US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 </a:t>
            </a:r>
            <a:r>
              <a:rPr lang="en-US" altLang="zh-CN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God</a:t>
            </a:r>
            <a:r>
              <a:rPr lang="zh-CN" altLang="en-US" sz="2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endParaRPr lang="en-US" altLang="zh-CN" sz="28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1947" indent="-361947" algn="just">
              <a:spcBef>
                <a:spcPts val="1200"/>
              </a:spcBef>
            </a:pP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敬拜是向上的（垂直关系），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敬拜不是个人灵修（向内），不是团契（水平），也不是传福音（向外）</a:t>
            </a:r>
            <a:endParaRPr lang="en-US" altLang="zh-CN" sz="2000" b="0" i="0" u="none" strike="noStrike" kern="1200" baseline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敬拜是核心的、永恒的，终极的。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敬拜的中心点是神的荣耀（包括他的本质、属性和他的作为，特别是关乎恩典的作为），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敬拜的中心点不是人的情绪和感受。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反对实用主义，人的情感或经验不是衡量敬拜的标准，敬拜中人不是观众或消费者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敬拜中无疑有我们的情绪和感受，比如敬拜中，我们的确会有敬畏、为罪的伤痛、感恩、喜乐等情绪和感受，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但这些情绪和感受不是我们敬拜的中心或出发点，反而是对敬拜的中心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——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神的荣耀的回应。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敬拜的中心是神自己，出发点也是神自己。</a:t>
            </a:r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895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注目于神荣耀的敬拜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以基督为中保的敬拜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必是依靠圣灵的敬拜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必是充满圣道的敬拜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符合福音架构的敬拜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必须是对话式的敬拜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必须是有悟性的敬拜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必须是用心灵的敬拜</a:t>
            </a:r>
          </a:p>
          <a:p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必是虔诚敬畏的敬拜</a:t>
            </a: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12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宗教改革的“惟独圣经”原则，导致在教会治理和崇拜领域的归正（必须“依据圣经”）。</a:t>
            </a: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84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华文楷体" pitchFamily="2" charset="-122"/>
                <a:ea typeface="华文楷体" pitchFamily="2" charset="-122"/>
              </a:rPr>
              <a:t>撒下</a:t>
            </a:r>
            <a:r>
              <a:rPr lang="en-US" altLang="zh-CN" sz="1200" dirty="0">
                <a:latin typeface="华文楷体" pitchFamily="2" charset="-122"/>
                <a:ea typeface="华文楷体" pitchFamily="2" charset="-122"/>
              </a:rPr>
              <a:t>6:6-7 </a:t>
            </a:r>
            <a:r>
              <a:rPr lang="zh-CN" altLang="en-US" sz="1200" dirty="0">
                <a:latin typeface="华文楷体" pitchFamily="2" charset="-122"/>
                <a:ea typeface="华文楷体" pitchFamily="2" charset="-122"/>
              </a:rPr>
              <a:t>到了拿艮的禾场，因为牛失前蹄，乌撒就</a:t>
            </a:r>
            <a:r>
              <a:rPr lang="zh-CN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伸手扶住神的约柜</a:t>
            </a:r>
            <a:r>
              <a:rPr lang="zh-CN" altLang="en-US" sz="1200" dirty="0">
                <a:latin typeface="华文楷体" pitchFamily="2" charset="-122"/>
                <a:ea typeface="华文楷体" pitchFamily="2" charset="-122"/>
              </a:rPr>
              <a:t>。神耶和华向乌撒发怒，因这错误</a:t>
            </a:r>
            <a:r>
              <a:rPr lang="zh-CN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击杀</a:t>
            </a:r>
            <a:r>
              <a:rPr lang="zh-CN" altLang="en-US" sz="1200" dirty="0">
                <a:latin typeface="华文楷体" pitchFamily="2" charset="-122"/>
                <a:ea typeface="华文楷体" pitchFamily="2" charset="-122"/>
              </a:rPr>
              <a:t>他，他就死在神的约柜旁。</a:t>
            </a:r>
            <a:endParaRPr lang="en-US" altLang="zh-CN" sz="1200" dirty="0">
              <a:latin typeface="华文楷体" pitchFamily="2" charset="-122"/>
              <a:ea typeface="华文楷体" pitchFamily="2" charset="-122"/>
            </a:endParaRPr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6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限定性原则是所有改革宗教会（欧陆改革宗（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比利时信条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海德堡要理问答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多特信经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），英美改革宗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威敏信条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威敏大要理问答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》《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威敏小要理问答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）一致认信的准则。</a:t>
            </a:r>
            <a:endParaRPr lang="zh-CN" altLang="en-US" dirty="0"/>
          </a:p>
          <a:p>
            <a:endParaRPr lang="en-US" altLang="zh-CN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225FE-02AD-4521-AE46-F2C824FC9D17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2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4975860"/>
            <a:ext cx="9144000" cy="7391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10" name="矩形 9"/>
          <p:cNvSpPr/>
          <p:nvPr/>
        </p:nvSpPr>
        <p:spPr>
          <a:xfrm>
            <a:off x="-9144" y="5044440"/>
            <a:ext cx="2249424" cy="594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11" name="矩形 10"/>
          <p:cNvSpPr/>
          <p:nvPr/>
        </p:nvSpPr>
        <p:spPr>
          <a:xfrm>
            <a:off x="2359152" y="5036820"/>
            <a:ext cx="6784848" cy="59436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2" y="3365500"/>
            <a:ext cx="6477000" cy="15240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2" y="5041698"/>
            <a:ext cx="6705600" cy="571500"/>
          </a:xfrm>
        </p:spPr>
        <p:txBody>
          <a:bodyPr anchor="ctr">
            <a:normAutofit/>
          </a:bodyPr>
          <a:lstStyle>
            <a:lvl1pPr marL="0" indent="0" algn="l">
              <a:buNone/>
              <a:defRPr sz="2167">
                <a:solidFill>
                  <a:srgbClr val="FFFFFF"/>
                </a:solidFill>
              </a:defRPr>
            </a:lvl1pPr>
            <a:lvl2pPr marL="380981" indent="0" algn="ctr">
              <a:buNone/>
            </a:lvl2pPr>
            <a:lvl3pPr marL="761963" indent="0" algn="ctr">
              <a:buNone/>
            </a:lvl3pPr>
            <a:lvl4pPr marL="1142942" indent="0" algn="ctr">
              <a:buNone/>
            </a:lvl4pPr>
            <a:lvl5pPr marL="1523924" indent="0" algn="ctr">
              <a:buNone/>
            </a:lvl5pPr>
            <a:lvl6pPr marL="1904905" indent="0" algn="ctr">
              <a:buNone/>
            </a:lvl6pPr>
            <a:lvl7pPr marL="2285886" indent="0" algn="ctr">
              <a:buNone/>
            </a:lvl7pPr>
            <a:lvl8pPr marL="2666867" indent="0" algn="ctr">
              <a:buNone/>
            </a:lvl8pPr>
            <a:lvl9pPr marL="3047847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5057249"/>
            <a:ext cx="2057400" cy="571500"/>
          </a:xfrm>
        </p:spPr>
        <p:txBody>
          <a:bodyPr>
            <a:noAutofit/>
          </a:bodyPr>
          <a:lstStyle>
            <a:lvl1pPr algn="ctr">
              <a:defRPr sz="1667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395" y="197120"/>
            <a:ext cx="5867400" cy="304271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190500"/>
            <a:ext cx="838200" cy="317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508000"/>
            <a:ext cx="2057400" cy="4597136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2" y="508005"/>
            <a:ext cx="5562600" cy="4597137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2" y="5207007"/>
            <a:ext cx="2209800" cy="304271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6" y="5206845"/>
            <a:ext cx="5573483" cy="30427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5715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8" name="矩形 7"/>
          <p:cNvSpPr/>
          <p:nvPr/>
        </p:nvSpPr>
        <p:spPr>
          <a:xfrm>
            <a:off x="6142038" y="508000"/>
            <a:ext cx="228600" cy="5207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4445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6034088" y="100012"/>
            <a:ext cx="444500" cy="244476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333500"/>
            <a:ext cx="8153400" cy="37465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4" y="2286000"/>
            <a:ext cx="7123113" cy="1394354"/>
          </a:xfrm>
        </p:spPr>
        <p:txBody>
          <a:bodyPr anchor="t"/>
          <a:lstStyle>
            <a:lvl1pPr marL="0" indent="0">
              <a:buNone/>
              <a:defRPr sz="2333">
                <a:solidFill>
                  <a:schemeClr val="tx2"/>
                </a:solidFill>
              </a:defRPr>
            </a:lvl1pPr>
            <a:lvl2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270000"/>
            <a:ext cx="9144000" cy="9525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8" name="矩形 7"/>
          <p:cNvSpPr/>
          <p:nvPr/>
        </p:nvSpPr>
        <p:spPr>
          <a:xfrm>
            <a:off x="0" y="1333500"/>
            <a:ext cx="1295400" cy="825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9" name="矩形 8"/>
          <p:cNvSpPr/>
          <p:nvPr/>
        </p:nvSpPr>
        <p:spPr>
          <a:xfrm>
            <a:off x="1371600" y="1333500"/>
            <a:ext cx="7772400" cy="825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2" y="1333500"/>
            <a:ext cx="7620000" cy="825500"/>
          </a:xfrm>
        </p:spPr>
        <p:txBody>
          <a:bodyPr/>
          <a:lstStyle>
            <a:lvl1pPr algn="l">
              <a:buNone/>
              <a:defRPr sz="3667" b="0" cap="none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460500"/>
            <a:ext cx="1295400" cy="584730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324639"/>
            <a:ext cx="3886200" cy="3810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324639"/>
            <a:ext cx="3886200" cy="3810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2" y="227542"/>
            <a:ext cx="8153400" cy="72495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032000"/>
            <a:ext cx="3886200" cy="29845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2032000"/>
            <a:ext cx="3886200" cy="29845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460500"/>
            <a:ext cx="3886200" cy="53340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667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460500"/>
            <a:ext cx="3886200" cy="53340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667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2" y="5207000"/>
            <a:ext cx="533400" cy="317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27542"/>
            <a:ext cx="8077200" cy="724958"/>
          </a:xfrm>
        </p:spPr>
        <p:txBody>
          <a:bodyPr anchor="ctr"/>
          <a:lstStyle>
            <a:lvl1pPr algn="l">
              <a:buNone/>
              <a:defRPr sz="3667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460500"/>
            <a:ext cx="1600200" cy="36195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833"/>
              </a:spcAft>
              <a:buNone/>
              <a:defRPr sz="1500"/>
            </a:lvl1pPr>
            <a:lvl2pPr>
              <a:buNone/>
              <a:defRPr sz="1000"/>
            </a:lvl2pPr>
            <a:lvl3pPr>
              <a:buNone/>
              <a:defRPr sz="833"/>
            </a:lvl3pPr>
            <a:lvl4pPr>
              <a:buNone/>
              <a:defRPr sz="750"/>
            </a:lvl4pPr>
            <a:lvl5pPr>
              <a:buNone/>
              <a:defRPr sz="75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460500"/>
            <a:ext cx="6400800" cy="3683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4572000"/>
            <a:ext cx="7315200" cy="571500"/>
          </a:xfrm>
        </p:spPr>
        <p:txBody>
          <a:bodyPr/>
          <a:lstStyle>
            <a:lvl1pPr marL="0" indent="0">
              <a:buFontTx/>
              <a:buNone/>
              <a:defRPr sz="1417"/>
            </a:lvl1pPr>
            <a:lvl2pPr>
              <a:buFontTx/>
              <a:buNone/>
              <a:defRPr sz="1000"/>
            </a:lvl2pPr>
            <a:lvl3pPr>
              <a:buFontTx/>
              <a:buNone/>
              <a:defRPr sz="833"/>
            </a:lvl3pPr>
            <a:lvl4pPr>
              <a:buFontTx/>
              <a:buNone/>
              <a:defRPr sz="750"/>
            </a:lvl4pPr>
            <a:lvl5pPr>
              <a:buFontTx/>
              <a:buNone/>
              <a:defRPr sz="75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3810000"/>
            <a:ext cx="9144000" cy="7391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9" name="矩形 8"/>
          <p:cNvSpPr/>
          <p:nvPr/>
        </p:nvSpPr>
        <p:spPr>
          <a:xfrm>
            <a:off x="-9144" y="3886200"/>
            <a:ext cx="1463040" cy="5943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10" name="矩形 9"/>
          <p:cNvSpPr/>
          <p:nvPr/>
        </p:nvSpPr>
        <p:spPr>
          <a:xfrm>
            <a:off x="1545336" y="3878580"/>
            <a:ext cx="7598664" cy="59436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3873500"/>
            <a:ext cx="7315200" cy="571500"/>
          </a:xfrm>
        </p:spPr>
        <p:txBody>
          <a:bodyPr anchor="ctr"/>
          <a:lstStyle>
            <a:lvl1pPr algn="l">
              <a:buNone/>
              <a:defRPr sz="2333" b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57226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2" y="5207005"/>
            <a:ext cx="2667000" cy="304271"/>
          </a:xfrm>
        </p:spPr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2" y="3889374"/>
            <a:ext cx="1447800" cy="552982"/>
          </a:xfrm>
        </p:spPr>
        <p:txBody>
          <a:bodyPr rtlCol="0"/>
          <a:lstStyle>
            <a:lvl1pPr>
              <a:defRPr sz="2333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5206844"/>
            <a:ext cx="4572000" cy="304271"/>
          </a:xfrm>
        </p:spPr>
        <p:txBody>
          <a:bodyPr rtlCol="0"/>
          <a:lstStyle/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807460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667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2" y="190500"/>
            <a:ext cx="8153400" cy="8255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12648" y="1333500"/>
            <a:ext cx="8153400" cy="37719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2" y="5207005"/>
            <a:ext cx="2667000" cy="304271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167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2023/11/25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4" y="5206844"/>
            <a:ext cx="5421083" cy="304271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167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028700"/>
            <a:ext cx="9144000" cy="2667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8" name="矩形 7"/>
          <p:cNvSpPr/>
          <p:nvPr/>
        </p:nvSpPr>
        <p:spPr>
          <a:xfrm>
            <a:off x="2" y="1066800"/>
            <a:ext cx="533400" cy="1905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9" name="矩形 8"/>
          <p:cNvSpPr/>
          <p:nvPr/>
        </p:nvSpPr>
        <p:spPr>
          <a:xfrm>
            <a:off x="590552" y="1066800"/>
            <a:ext cx="8553450" cy="1905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50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2" y="1060185"/>
            <a:ext cx="533400" cy="20373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167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67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686" indent="-266686" algn="l" rtl="0" eaLnBrk="1" latinLnBrk="0" hangingPunct="1">
        <a:spcBef>
          <a:spcPts val="583"/>
        </a:spcBef>
        <a:buClr>
          <a:schemeClr val="accent2"/>
        </a:buClr>
        <a:buSzPct val="60000"/>
        <a:buFont typeface="Wingdings"/>
        <a:buChar char=""/>
        <a:defRPr kumimoji="0" sz="2417" kern="1200">
          <a:solidFill>
            <a:schemeClr val="tx1"/>
          </a:solidFill>
          <a:latin typeface="+mn-lt"/>
          <a:ea typeface="+mn-ea"/>
          <a:cs typeface="+mn-cs"/>
        </a:defRPr>
      </a:lvl1pPr>
      <a:lvl2pPr marL="533373" indent="-228588" algn="l" rtl="0" eaLnBrk="1" latinLnBrk="0" hangingPunct="1">
        <a:spcBef>
          <a:spcPts val="458"/>
        </a:spcBef>
        <a:buClr>
          <a:schemeClr val="accent1"/>
        </a:buClr>
        <a:buSzPct val="70000"/>
        <a:buFont typeface="Wingdings 2"/>
        <a:buChar char=""/>
        <a:defRPr kumimoji="0" sz="2167" kern="1200">
          <a:solidFill>
            <a:schemeClr val="tx1"/>
          </a:solidFill>
          <a:latin typeface="+mn-lt"/>
          <a:ea typeface="+mn-ea"/>
          <a:cs typeface="+mn-cs"/>
        </a:defRPr>
      </a:lvl2pPr>
      <a:lvl3pPr marL="761963" indent="-190490" algn="l" rtl="0" eaLnBrk="1" latinLnBrk="0" hangingPunct="1">
        <a:spcBef>
          <a:spcPts val="417"/>
        </a:spcBef>
        <a:buClr>
          <a:schemeClr val="accent2"/>
        </a:buClr>
        <a:buSzPct val="75000"/>
        <a:buFont typeface="Wingdings"/>
        <a:buChar char=""/>
        <a:defRPr kumimoji="0" sz="1917" kern="1200">
          <a:solidFill>
            <a:schemeClr val="tx1"/>
          </a:solidFill>
          <a:latin typeface="+mn-lt"/>
          <a:ea typeface="+mn-ea"/>
          <a:cs typeface="+mn-cs"/>
        </a:defRPr>
      </a:lvl3pPr>
      <a:lvl4pPr marL="1142942" indent="-190490" algn="l" rtl="0" eaLnBrk="1" latinLnBrk="0" hangingPunct="1">
        <a:spcBef>
          <a:spcPts val="333"/>
        </a:spcBef>
        <a:buClr>
          <a:schemeClr val="accent3"/>
        </a:buClr>
        <a:buSzPct val="75000"/>
        <a:buFont typeface="Wingdings"/>
        <a:buChar char=""/>
        <a:defRPr kumimoji="0"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523924" indent="-190490" algn="l" rtl="0" eaLnBrk="1" latinLnBrk="0" hangingPunct="1">
        <a:spcBef>
          <a:spcPts val="333"/>
        </a:spcBef>
        <a:buClr>
          <a:schemeClr val="accent4"/>
        </a:buClr>
        <a:buSzPct val="65000"/>
        <a:buFont typeface="Wingdings"/>
        <a:buChar char=""/>
        <a:defRPr kumimoji="0"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1752512" indent="-19049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81102" indent="-19049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09690" indent="-19049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8277" indent="-19049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619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762001" y="3037523"/>
            <a:ext cx="7620000" cy="186020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北京福音第一长老教会</a:t>
            </a:r>
            <a:endParaRPr lang="en-US" altLang="zh-C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25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2123728" y="1333500"/>
            <a:ext cx="5723227" cy="825500"/>
          </a:xfrm>
        </p:spPr>
        <p:txBody>
          <a:bodyPr>
            <a:normAutofit/>
          </a:bodyPr>
          <a:lstStyle/>
          <a:p>
            <a:r>
              <a:rPr lang="zh-CN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二、敬拜的原则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敬拜的基本原则是什么？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威斯敏斯特信条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21.1</a:t>
            </a:r>
          </a:p>
          <a:p>
            <a:pPr marL="630238" lvl="1" indent="0" algn="just">
              <a:spcBef>
                <a:spcPts val="1200"/>
              </a:spcBef>
              <a:buNone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自然之光显明有一位上帝，祂是万有的主宰，对万物有至高的主权；祂本为善，并善待万物；所以人当尽心、尽性、尽力地敬畏、爱慕、赞美、求告、信赖、服事祂。但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敬拜真上帝惟一蒙悦纳的方法乃是由祂自己设立的，并限于祂自己所启示的旨意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，因此我们不可按照人的想像和设计，或撒但的建议，使用任何有形的代表物或圣经所未吩咐的其他任何方法，去敬拜祂。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蒙神悦纳的敬拜应符合“限定性原则</a:t>
            </a:r>
            <a:r>
              <a:rPr lang="zh-CN" altLang="en-US" sz="2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（</a:t>
            </a:r>
            <a:r>
              <a:rPr lang="en-US" altLang="zh-CN" sz="2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Regulative Principle</a:t>
            </a:r>
            <a:r>
              <a:rPr lang="zh-CN" altLang="en-US" sz="20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）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008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二、敬拜的原则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限定性原则的定义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限定性原则（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Regulative Principle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，或译规范性准则）指在教会治理和敬拜的事情上，圣经对此都有明确的命令和教导，信徒应该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按照圣经明确的命令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来进行教会治理和敬拜，而不是随从己意。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304797" lvl="1" indent="0" algn="just">
              <a:spcBef>
                <a:spcPts val="1200"/>
              </a:spcBef>
              <a:buNone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304797" lvl="1" indent="0" algn="just">
              <a:lnSpc>
                <a:spcPct val="150000"/>
              </a:lnSpc>
              <a:spcBef>
                <a:spcPts val="1200"/>
              </a:spcBef>
              <a:buNone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凡是圣经没有明确指示的，就是禁止的！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991831D-DD96-42A0-95FB-46CA5919814F}"/>
              </a:ext>
            </a:extLst>
          </p:cNvPr>
          <p:cNvGrpSpPr/>
          <p:nvPr/>
        </p:nvGrpSpPr>
        <p:grpSpPr>
          <a:xfrm>
            <a:off x="1979711" y="3133250"/>
            <a:ext cx="5033476" cy="1740474"/>
            <a:chOff x="1979711" y="3277074"/>
            <a:chExt cx="5033476" cy="1740474"/>
          </a:xfrm>
        </p:grpSpPr>
        <p:sp>
          <p:nvSpPr>
            <p:cNvPr id="5" name="流程图: 卡片 4">
              <a:extLst>
                <a:ext uri="{FF2B5EF4-FFF2-40B4-BE49-F238E27FC236}">
                  <a16:creationId xmlns:a16="http://schemas.microsoft.com/office/drawing/2014/main" id="{0AB6B1DA-685C-4279-B42F-343D9E955F82}"/>
                </a:ext>
              </a:extLst>
            </p:cNvPr>
            <p:cNvSpPr/>
            <p:nvPr/>
          </p:nvSpPr>
          <p:spPr>
            <a:xfrm>
              <a:off x="1979711" y="3289548"/>
              <a:ext cx="1858039" cy="1728000"/>
            </a:xfrm>
            <a:prstGeom prst="flowChartPunchedCard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限定性原则</a:t>
              </a:r>
              <a:endPara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（约翰 </a:t>
              </a:r>
              <a:r>
                <a:rPr lang="en-US" altLang="zh-CN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加尔文）</a:t>
              </a:r>
            </a:p>
            <a:p>
              <a:pPr algn="ctr"/>
              <a:endParaRPr lang="en-US" altLang="zh-CN" sz="1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只有圣经明确指示的，才是许可的</a:t>
              </a:r>
            </a:p>
            <a:p>
              <a:pPr algn="just"/>
              <a:endPara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流程图: 卡片 10">
              <a:extLst>
                <a:ext uri="{FF2B5EF4-FFF2-40B4-BE49-F238E27FC236}">
                  <a16:creationId xmlns:a16="http://schemas.microsoft.com/office/drawing/2014/main" id="{DDA68DD1-8D5E-4E15-82C5-EC967AAA18B3}"/>
                </a:ext>
              </a:extLst>
            </p:cNvPr>
            <p:cNvSpPr/>
            <p:nvPr/>
          </p:nvSpPr>
          <p:spPr>
            <a:xfrm>
              <a:off x="5155148" y="3277074"/>
              <a:ext cx="1858039" cy="1740474"/>
            </a:xfrm>
            <a:prstGeom prst="flowChartPunchedCard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zh-CN" altLang="en-US" sz="16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基准性原则</a:t>
              </a:r>
              <a:endPara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（马丁 </a:t>
              </a:r>
              <a:r>
                <a:rPr lang="en-US" altLang="zh-CN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路得）</a:t>
              </a:r>
            </a:p>
            <a:p>
              <a:pPr algn="ctr"/>
              <a:endParaRPr lang="en-US" altLang="zh-CN" sz="1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凡圣经没有明确禁止的，就是许可的</a:t>
              </a:r>
              <a:endPara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/>
              <a:endPara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EFB9702C-F4EB-4A9B-8355-124107E2F94E}"/>
                </a:ext>
              </a:extLst>
            </p:cNvPr>
            <p:cNvSpPr txBox="1"/>
            <p:nvPr/>
          </p:nvSpPr>
          <p:spPr>
            <a:xfrm>
              <a:off x="4208541" y="3963112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VS.</a:t>
              </a:r>
              <a:endParaRPr lang="zh-CN" alt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32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二、敬拜的原则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圣经的教导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撒上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15:22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撒母耳说：“耶和华喜悦燔祭和平安祭，岂如喜悦人听从他的话呢？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听命胜于献祭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；顺从胜于公羊的脂油。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利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10:1-2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亚伦的儿子拿答、亚比户各拿自己的香炉，盛上火，加上香，在耶和华面前献上凡火，是耶和华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没有吩咐他们的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，就有火从耶和华面前出来，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把他们烧灭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，他们就死在耶和华面前。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约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4:24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神是个灵，所以拜他的，必须用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心灵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和诚实（原文为“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真理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”）拜他。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西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2:23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这些规条使人徒有智慧之名，用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私意崇拜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，自表谦卑，苦待己身，其实在克制肉体的情欲上是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毫无功效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466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二、敬拜的原则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限定性原则是改革宗教会治理的基本原则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海德堡要理问答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》96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问：神在第二条诫命命令什么？</a:t>
            </a:r>
          </a:p>
          <a:p>
            <a:pPr marL="630238" lvl="1" indent="0" algn="just">
              <a:spcBef>
                <a:spcPts val="1200"/>
              </a:spcBef>
              <a:buNone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答：就是我们绝对不可为神造任何像，也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不可用圣经中所命令以外的方式敬拜他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。</a:t>
            </a: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比利时信条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》32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条</a:t>
            </a:r>
          </a:p>
          <a:p>
            <a:pPr marL="630238" lvl="1" indent="0" algn="just">
              <a:spcBef>
                <a:spcPts val="1200"/>
              </a:spcBef>
              <a:buNone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不要离开我们唯一的主基督所设立的那些事情。因此我们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反对一切人为的发明，以及人所引进教会崇拜神的一切规条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，藉以捆绑人的良心。因此我们只承认那培育、保守、协和与合一，并使会众都顺服神的事。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……</a:t>
            </a:r>
          </a:p>
          <a:p>
            <a:pPr marL="304797" lvl="1" indent="0" algn="just">
              <a:spcBef>
                <a:spcPts val="1200"/>
              </a:spcBef>
              <a:buNone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51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971601" y="2569470"/>
            <a:ext cx="7200800" cy="576065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376536" y="1333500"/>
            <a:ext cx="7200800" cy="8255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</p:spTree>
    <p:extLst>
      <p:ext uri="{BB962C8B-B14F-4D97-AF65-F5344CB8AC3E}">
        <p14:creationId xmlns:p14="http://schemas.microsoft.com/office/powerpoint/2010/main" val="3461993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0" y="1427088"/>
            <a:ext cx="7200800" cy="3662660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结构是传达信息的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50" indent="-361950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是有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理由的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50" indent="-361950">
              <a:lnSpc>
                <a:spcPct val="150000"/>
              </a:lnSpc>
            </a:pP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088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标注: 下箭头 22">
            <a:extLst>
              <a:ext uri="{FF2B5EF4-FFF2-40B4-BE49-F238E27FC236}">
                <a16:creationId xmlns:a16="http://schemas.microsoft.com/office/drawing/2014/main" id="{AB5D32D7-44D4-4ABA-9A31-BE8C0A598AD5}"/>
              </a:ext>
            </a:extLst>
          </p:cNvPr>
          <p:cNvSpPr/>
          <p:nvPr/>
        </p:nvSpPr>
        <p:spPr>
          <a:xfrm>
            <a:off x="7782434" y="4881274"/>
            <a:ext cx="1173912" cy="504055"/>
          </a:xfrm>
          <a:custGeom>
            <a:avLst/>
            <a:gdLst>
              <a:gd name="connsiteX0" fmla="*/ 0 w 1173912"/>
              <a:gd name="connsiteY0" fmla="*/ 0 h 679879"/>
              <a:gd name="connsiteX1" fmla="*/ 1173912 w 1173912"/>
              <a:gd name="connsiteY1" fmla="*/ 0 h 679879"/>
              <a:gd name="connsiteX2" fmla="*/ 1173912 w 1173912"/>
              <a:gd name="connsiteY2" fmla="*/ 451521 h 679879"/>
              <a:gd name="connsiteX3" fmla="*/ 666600 w 1173912"/>
              <a:gd name="connsiteY3" fmla="*/ 451521 h 679879"/>
              <a:gd name="connsiteX4" fmla="*/ 666600 w 1173912"/>
              <a:gd name="connsiteY4" fmla="*/ 528497 h 679879"/>
              <a:gd name="connsiteX5" fmla="*/ 780660 w 1173912"/>
              <a:gd name="connsiteY5" fmla="*/ 528497 h 679879"/>
              <a:gd name="connsiteX6" fmla="*/ 586956 w 1173912"/>
              <a:gd name="connsiteY6" fmla="*/ 679879 h 679879"/>
              <a:gd name="connsiteX7" fmla="*/ 393252 w 1173912"/>
              <a:gd name="connsiteY7" fmla="*/ 528497 h 679879"/>
              <a:gd name="connsiteX8" fmla="*/ 507312 w 1173912"/>
              <a:gd name="connsiteY8" fmla="*/ 528497 h 679879"/>
              <a:gd name="connsiteX9" fmla="*/ 507312 w 1173912"/>
              <a:gd name="connsiteY9" fmla="*/ 451521 h 679879"/>
              <a:gd name="connsiteX10" fmla="*/ 0 w 1173912"/>
              <a:gd name="connsiteY10" fmla="*/ 451521 h 679879"/>
              <a:gd name="connsiteX11" fmla="*/ 0 w 1173912"/>
              <a:gd name="connsiteY11" fmla="*/ 0 h 679879"/>
              <a:gd name="connsiteX0" fmla="*/ 0 w 1173912"/>
              <a:gd name="connsiteY0" fmla="*/ 0 h 679879"/>
              <a:gd name="connsiteX1" fmla="*/ 1173912 w 1173912"/>
              <a:gd name="connsiteY1" fmla="*/ 0 h 679879"/>
              <a:gd name="connsiteX2" fmla="*/ 1173912 w 1173912"/>
              <a:gd name="connsiteY2" fmla="*/ 451521 h 679879"/>
              <a:gd name="connsiteX3" fmla="*/ 666600 w 1173912"/>
              <a:gd name="connsiteY3" fmla="*/ 451521 h 679879"/>
              <a:gd name="connsiteX4" fmla="*/ 666600 w 1173912"/>
              <a:gd name="connsiteY4" fmla="*/ 528497 h 679879"/>
              <a:gd name="connsiteX5" fmla="*/ 586956 w 1173912"/>
              <a:gd name="connsiteY5" fmla="*/ 679879 h 679879"/>
              <a:gd name="connsiteX6" fmla="*/ 393252 w 1173912"/>
              <a:gd name="connsiteY6" fmla="*/ 528497 h 679879"/>
              <a:gd name="connsiteX7" fmla="*/ 507312 w 1173912"/>
              <a:gd name="connsiteY7" fmla="*/ 528497 h 679879"/>
              <a:gd name="connsiteX8" fmla="*/ 507312 w 1173912"/>
              <a:gd name="connsiteY8" fmla="*/ 451521 h 679879"/>
              <a:gd name="connsiteX9" fmla="*/ 0 w 1173912"/>
              <a:gd name="connsiteY9" fmla="*/ 451521 h 679879"/>
              <a:gd name="connsiteX10" fmla="*/ 0 w 1173912"/>
              <a:gd name="connsiteY10" fmla="*/ 0 h 679879"/>
              <a:gd name="connsiteX0" fmla="*/ 0 w 1173912"/>
              <a:gd name="connsiteY0" fmla="*/ 0 h 528497"/>
              <a:gd name="connsiteX1" fmla="*/ 1173912 w 1173912"/>
              <a:gd name="connsiteY1" fmla="*/ 0 h 528497"/>
              <a:gd name="connsiteX2" fmla="*/ 1173912 w 1173912"/>
              <a:gd name="connsiteY2" fmla="*/ 451521 h 528497"/>
              <a:gd name="connsiteX3" fmla="*/ 666600 w 1173912"/>
              <a:gd name="connsiteY3" fmla="*/ 451521 h 528497"/>
              <a:gd name="connsiteX4" fmla="*/ 666600 w 1173912"/>
              <a:gd name="connsiteY4" fmla="*/ 528497 h 528497"/>
              <a:gd name="connsiteX5" fmla="*/ 393252 w 1173912"/>
              <a:gd name="connsiteY5" fmla="*/ 528497 h 528497"/>
              <a:gd name="connsiteX6" fmla="*/ 507312 w 1173912"/>
              <a:gd name="connsiteY6" fmla="*/ 528497 h 528497"/>
              <a:gd name="connsiteX7" fmla="*/ 507312 w 1173912"/>
              <a:gd name="connsiteY7" fmla="*/ 451521 h 528497"/>
              <a:gd name="connsiteX8" fmla="*/ 0 w 1173912"/>
              <a:gd name="connsiteY8" fmla="*/ 451521 h 528497"/>
              <a:gd name="connsiteX9" fmla="*/ 0 w 1173912"/>
              <a:gd name="connsiteY9" fmla="*/ 0 h 528497"/>
              <a:gd name="connsiteX0" fmla="*/ 0 w 1173912"/>
              <a:gd name="connsiteY0" fmla="*/ 0 h 528497"/>
              <a:gd name="connsiteX1" fmla="*/ 1173912 w 1173912"/>
              <a:gd name="connsiteY1" fmla="*/ 0 h 528497"/>
              <a:gd name="connsiteX2" fmla="*/ 1173912 w 1173912"/>
              <a:gd name="connsiteY2" fmla="*/ 451521 h 528497"/>
              <a:gd name="connsiteX3" fmla="*/ 666600 w 1173912"/>
              <a:gd name="connsiteY3" fmla="*/ 451521 h 528497"/>
              <a:gd name="connsiteX4" fmla="*/ 666600 w 1173912"/>
              <a:gd name="connsiteY4" fmla="*/ 528497 h 528497"/>
              <a:gd name="connsiteX5" fmla="*/ 507312 w 1173912"/>
              <a:gd name="connsiteY5" fmla="*/ 528497 h 528497"/>
              <a:gd name="connsiteX6" fmla="*/ 507312 w 1173912"/>
              <a:gd name="connsiteY6" fmla="*/ 451521 h 528497"/>
              <a:gd name="connsiteX7" fmla="*/ 0 w 1173912"/>
              <a:gd name="connsiteY7" fmla="*/ 451521 h 528497"/>
              <a:gd name="connsiteX8" fmla="*/ 0 w 1173912"/>
              <a:gd name="connsiteY8" fmla="*/ 0 h 528497"/>
              <a:gd name="connsiteX0" fmla="*/ 0 w 1173912"/>
              <a:gd name="connsiteY0" fmla="*/ 0 h 528497"/>
              <a:gd name="connsiteX1" fmla="*/ 1173912 w 1173912"/>
              <a:gd name="connsiteY1" fmla="*/ 0 h 528497"/>
              <a:gd name="connsiteX2" fmla="*/ 1173912 w 1173912"/>
              <a:gd name="connsiteY2" fmla="*/ 451521 h 528497"/>
              <a:gd name="connsiteX3" fmla="*/ 666600 w 1173912"/>
              <a:gd name="connsiteY3" fmla="*/ 451521 h 528497"/>
              <a:gd name="connsiteX4" fmla="*/ 666600 w 1173912"/>
              <a:gd name="connsiteY4" fmla="*/ 528497 h 528497"/>
              <a:gd name="connsiteX5" fmla="*/ 507312 w 1173912"/>
              <a:gd name="connsiteY5" fmla="*/ 451521 h 528497"/>
              <a:gd name="connsiteX6" fmla="*/ 0 w 1173912"/>
              <a:gd name="connsiteY6" fmla="*/ 451521 h 528497"/>
              <a:gd name="connsiteX7" fmla="*/ 0 w 1173912"/>
              <a:gd name="connsiteY7" fmla="*/ 0 h 528497"/>
              <a:gd name="connsiteX0" fmla="*/ 0 w 1173912"/>
              <a:gd name="connsiteY0" fmla="*/ 0 h 451521"/>
              <a:gd name="connsiteX1" fmla="*/ 1173912 w 1173912"/>
              <a:gd name="connsiteY1" fmla="*/ 0 h 451521"/>
              <a:gd name="connsiteX2" fmla="*/ 1173912 w 1173912"/>
              <a:gd name="connsiteY2" fmla="*/ 451521 h 451521"/>
              <a:gd name="connsiteX3" fmla="*/ 666600 w 1173912"/>
              <a:gd name="connsiteY3" fmla="*/ 451521 h 451521"/>
              <a:gd name="connsiteX4" fmla="*/ 507312 w 1173912"/>
              <a:gd name="connsiteY4" fmla="*/ 451521 h 451521"/>
              <a:gd name="connsiteX5" fmla="*/ 0 w 1173912"/>
              <a:gd name="connsiteY5" fmla="*/ 451521 h 451521"/>
              <a:gd name="connsiteX6" fmla="*/ 0 w 1173912"/>
              <a:gd name="connsiteY6" fmla="*/ 0 h 451521"/>
              <a:gd name="connsiteX0" fmla="*/ 0 w 1173912"/>
              <a:gd name="connsiteY0" fmla="*/ 0 h 451521"/>
              <a:gd name="connsiteX1" fmla="*/ 1173912 w 1173912"/>
              <a:gd name="connsiteY1" fmla="*/ 0 h 451521"/>
              <a:gd name="connsiteX2" fmla="*/ 1173912 w 1173912"/>
              <a:gd name="connsiteY2" fmla="*/ 451521 h 451521"/>
              <a:gd name="connsiteX3" fmla="*/ 507312 w 1173912"/>
              <a:gd name="connsiteY3" fmla="*/ 451521 h 451521"/>
              <a:gd name="connsiteX4" fmla="*/ 0 w 1173912"/>
              <a:gd name="connsiteY4" fmla="*/ 451521 h 451521"/>
              <a:gd name="connsiteX5" fmla="*/ 0 w 1173912"/>
              <a:gd name="connsiteY5" fmla="*/ 0 h 451521"/>
              <a:gd name="connsiteX0" fmla="*/ 0 w 1173912"/>
              <a:gd name="connsiteY0" fmla="*/ 0 h 451521"/>
              <a:gd name="connsiteX1" fmla="*/ 1173912 w 1173912"/>
              <a:gd name="connsiteY1" fmla="*/ 0 h 451521"/>
              <a:gd name="connsiteX2" fmla="*/ 1173912 w 1173912"/>
              <a:gd name="connsiteY2" fmla="*/ 451521 h 451521"/>
              <a:gd name="connsiteX3" fmla="*/ 0 w 1173912"/>
              <a:gd name="connsiteY3" fmla="*/ 451521 h 451521"/>
              <a:gd name="connsiteX4" fmla="*/ 0 w 1173912"/>
              <a:gd name="connsiteY4" fmla="*/ 0 h 451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3912" h="451521">
                <a:moveTo>
                  <a:pt x="0" y="0"/>
                </a:moveTo>
                <a:lnTo>
                  <a:pt x="1173912" y="0"/>
                </a:lnTo>
                <a:lnTo>
                  <a:pt x="1173912" y="451521"/>
                </a:lnTo>
                <a:lnTo>
                  <a:pt x="0" y="45152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标注: 下箭头 20">
            <a:extLst>
              <a:ext uri="{FF2B5EF4-FFF2-40B4-BE49-F238E27FC236}">
                <a16:creationId xmlns:a16="http://schemas.microsoft.com/office/drawing/2014/main" id="{E3A54632-0D2D-4A0A-A85C-F3F26EE01C42}"/>
              </a:ext>
            </a:extLst>
          </p:cNvPr>
          <p:cNvSpPr/>
          <p:nvPr/>
        </p:nvSpPr>
        <p:spPr>
          <a:xfrm>
            <a:off x="7771442" y="4099929"/>
            <a:ext cx="1173912" cy="763052"/>
          </a:xfrm>
          <a:prstGeom prst="downArrowCallout">
            <a:avLst>
              <a:gd name="adj1" fmla="val 23429"/>
              <a:gd name="adj2" fmla="val 28491"/>
              <a:gd name="adj3" fmla="val 22266"/>
              <a:gd name="adj4" fmla="val 6641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标注: 下箭头 19">
            <a:extLst>
              <a:ext uri="{FF2B5EF4-FFF2-40B4-BE49-F238E27FC236}">
                <a16:creationId xmlns:a16="http://schemas.microsoft.com/office/drawing/2014/main" id="{763F5487-E8E8-49AD-9F63-B6676698E934}"/>
              </a:ext>
            </a:extLst>
          </p:cNvPr>
          <p:cNvSpPr/>
          <p:nvPr/>
        </p:nvSpPr>
        <p:spPr>
          <a:xfrm>
            <a:off x="7756202" y="3297942"/>
            <a:ext cx="1173912" cy="783694"/>
          </a:xfrm>
          <a:prstGeom prst="downArrowCallout">
            <a:avLst>
              <a:gd name="adj1" fmla="val 23429"/>
              <a:gd name="adj2" fmla="val 28491"/>
              <a:gd name="adj3" fmla="val 22266"/>
              <a:gd name="adj4" fmla="val 6641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注: 下箭头 4">
            <a:extLst>
              <a:ext uri="{FF2B5EF4-FFF2-40B4-BE49-F238E27FC236}">
                <a16:creationId xmlns:a16="http://schemas.microsoft.com/office/drawing/2014/main" id="{20481D2C-682F-4BF8-BD8F-8D0ABFA9EB89}"/>
              </a:ext>
            </a:extLst>
          </p:cNvPr>
          <p:cNvSpPr/>
          <p:nvPr/>
        </p:nvSpPr>
        <p:spPr>
          <a:xfrm>
            <a:off x="7756202" y="1891807"/>
            <a:ext cx="1173912" cy="1397741"/>
          </a:xfrm>
          <a:prstGeom prst="downArrowCallout">
            <a:avLst>
              <a:gd name="adj1" fmla="val 14095"/>
              <a:gd name="adj2" fmla="val 17990"/>
              <a:gd name="adj3" fmla="val 16432"/>
              <a:gd name="adj4" fmla="val 7691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6FE8E55-7136-49AF-8FD4-D558DF0B31D1}"/>
              </a:ext>
            </a:extLst>
          </p:cNvPr>
          <p:cNvSpPr/>
          <p:nvPr/>
        </p:nvSpPr>
        <p:spPr>
          <a:xfrm>
            <a:off x="539553" y="1849388"/>
            <a:ext cx="7128792" cy="1440160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07EB603-1F00-43C6-AC66-4AC905D29F9F}"/>
              </a:ext>
            </a:extLst>
          </p:cNvPr>
          <p:cNvSpPr txBox="1"/>
          <p:nvPr/>
        </p:nvSpPr>
        <p:spPr>
          <a:xfrm>
            <a:off x="7777986" y="2281436"/>
            <a:ext cx="11521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zh-CN" altLang="zh-CN" sz="1600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神的荣耀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DE60B54-6A96-4D94-B2AC-777E78E5074C}"/>
              </a:ext>
            </a:extLst>
          </p:cNvPr>
          <p:cNvSpPr txBox="1"/>
          <p:nvPr/>
        </p:nvSpPr>
        <p:spPr>
          <a:xfrm>
            <a:off x="7743612" y="3383042"/>
            <a:ext cx="12208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zh-CN" altLang="en-US" sz="1600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彰显人的罪</a:t>
            </a:r>
            <a:endParaRPr lang="zh-CN" altLang="zh-CN" sz="1600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36A9EAC-2387-4C27-AF5E-0F32FF870EB5}"/>
              </a:ext>
            </a:extLst>
          </p:cNvPr>
          <p:cNvSpPr txBox="1"/>
          <p:nvPr/>
        </p:nvSpPr>
        <p:spPr>
          <a:xfrm>
            <a:off x="7743612" y="4175130"/>
            <a:ext cx="12208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zh-CN" altLang="en-US" sz="1600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神的恩典</a:t>
            </a:r>
            <a:endParaRPr lang="zh-CN" altLang="zh-CN" sz="1600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22DC266-9903-4F19-A665-C5D4920D823B}"/>
              </a:ext>
            </a:extLst>
          </p:cNvPr>
          <p:cNvSpPr txBox="1"/>
          <p:nvPr/>
        </p:nvSpPr>
        <p:spPr>
          <a:xfrm>
            <a:off x="7743612" y="4945732"/>
            <a:ext cx="12208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zh-CN" altLang="en-US" sz="1600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使命</a:t>
            </a:r>
            <a:endParaRPr lang="zh-CN" altLang="zh-CN" sz="1600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E990882-1C99-4C7D-8F9B-D9ACE5776F5E}"/>
              </a:ext>
            </a:extLst>
          </p:cNvPr>
          <p:cNvSpPr/>
          <p:nvPr/>
        </p:nvSpPr>
        <p:spPr>
          <a:xfrm>
            <a:off x="539552" y="3269695"/>
            <a:ext cx="7128792" cy="667925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6417E4B-EFB9-46DE-B4D1-FA8634E66450}"/>
              </a:ext>
            </a:extLst>
          </p:cNvPr>
          <p:cNvSpPr/>
          <p:nvPr/>
        </p:nvSpPr>
        <p:spPr>
          <a:xfrm>
            <a:off x="539552" y="3926796"/>
            <a:ext cx="7128792" cy="874920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4000FB3C-96BF-442E-9AA0-38A8DB3B3B82}"/>
              </a:ext>
            </a:extLst>
          </p:cNvPr>
          <p:cNvSpPr/>
          <p:nvPr/>
        </p:nvSpPr>
        <p:spPr>
          <a:xfrm>
            <a:off x="539552" y="4781863"/>
            <a:ext cx="7128792" cy="667925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BA1D4784-4252-41EA-AC66-1450444FDAFF}"/>
              </a:ext>
            </a:extLst>
          </p:cNvPr>
          <p:cNvSpPr txBox="1"/>
          <p:nvPr/>
        </p:nvSpPr>
        <p:spPr>
          <a:xfrm>
            <a:off x="7623824" y="1417340"/>
            <a:ext cx="14604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zh-CN" altLang="en-US" sz="2000" dirty="0">
                <a:solidFill>
                  <a:schemeClr val="accent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敬拜的进程</a:t>
            </a:r>
            <a:endParaRPr lang="zh-CN" altLang="zh-CN" sz="2000" dirty="0">
              <a:solidFill>
                <a:schemeClr val="accent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0"/>
            <a:ext cx="7128792" cy="4107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经文：以赛亚书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6:1-8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>
              <a:buNone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当乌西雅王崩的那年，我见主坐在高高的宝座上。他的衣裳垂下，遮满圣殿。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其上有撒拉弗侍立，各有六个翅膀：用两个翅膀遮脸，两个翅膀遮脚，两个翅膀飞翔。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彼此呼喊说：“圣哉！圣哉！圣哉！万军之耶和华，他的荣光充满全地！”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4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因呼喊者的声音，门槛的根基震动，殿充满了烟云。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0" indent="0" algn="just">
              <a:buNone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那时我说：“祸哉！我灭亡了！因为我是嘴唇不洁的人，又住在嘴唇不洁的民中；又因我眼见大君王万军之耶和华。”</a:t>
            </a:r>
          </a:p>
          <a:p>
            <a:pPr marL="0" indent="0" algn="just">
              <a:buNone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有一撒拉弗飞到我跟前，手里拿着红炭，是用火剪从坛上取下来的，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7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将炭沾我的口，说：“看哪！这炭沾了你的嘴，你的罪孽便除掉，你的罪恶就赦免了。”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0" indent="0" algn="just">
              <a:buNone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8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我又听见主的声音说：“我可以差遣谁呢？谁肯为我们去呢？”我说：“我在这里，请差遣我！”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539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0" grpId="0" animBg="1"/>
      <p:bldP spid="5" grpId="0" animBg="1"/>
      <p:bldP spid="14" grpId="0" animBg="1"/>
      <p:bldP spid="14" grpId="1" animBg="1"/>
      <p:bldP spid="8" grpId="0"/>
      <p:bldP spid="8" grpId="2"/>
      <p:bldP spid="8" grpId="3"/>
      <p:bldP spid="9" grpId="0"/>
      <p:bldP spid="9" grpId="2"/>
      <p:bldP spid="9" grpId="3"/>
      <p:bldP spid="11" grpId="0"/>
      <p:bldP spid="11" grpId="2"/>
      <p:bldP spid="11" grpId="3"/>
      <p:bldP spid="13" grpId="0"/>
      <p:bldP spid="13" grpId="1"/>
      <p:bldP spid="13" grpId="2"/>
      <p:bldP spid="12" grpId="0" animBg="1"/>
      <p:bldP spid="12" grpId="1" animBg="1"/>
      <p:bldP spid="17" grpId="0" animBg="1"/>
      <p:bldP spid="17" grpId="1" animBg="1"/>
      <p:bldP spid="18" grpId="0" animBg="1"/>
      <p:bldP spid="18" grpId="1" animBg="1"/>
      <p:bldP spid="19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41512"/>
            <a:ext cx="8064896" cy="3504220"/>
          </a:xfrm>
        </p:spPr>
        <p:txBody>
          <a:bodyPr>
            <a:noAutofit/>
          </a:bodyPr>
          <a:lstStyle/>
          <a:p>
            <a:pPr marL="361950" indent="-361950" algn="just">
              <a:lnSpc>
                <a:spcPct val="150000"/>
              </a:lnSpc>
              <a:spcBef>
                <a:spcPts val="600"/>
              </a:spcBef>
            </a:pP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敬拜程序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应呈现福音的进程</a:t>
            </a:r>
            <a:endParaRPr lang="zh-CN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5475" lvl="1" indent="-3206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以神的荣耀开始</a:t>
            </a:r>
          </a:p>
          <a:p>
            <a:pPr marL="625475" lvl="1" indent="-3206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神的荣耀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彰显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出人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的罪</a:t>
            </a:r>
          </a:p>
          <a:p>
            <a:pPr marL="625475" lvl="1" indent="-3206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神赐下赦罪的恩典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5475" lvl="1" indent="-3206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的心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福音激动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而感恩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5475" lvl="1" indent="-320675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转向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服侍神的使命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DE15DF-A7F5-4169-9CC8-16241E65FF30}"/>
              </a:ext>
            </a:extLst>
          </p:cNvPr>
          <p:cNvSpPr txBox="1"/>
          <p:nvPr/>
        </p:nvSpPr>
        <p:spPr>
          <a:xfrm>
            <a:off x="4572000" y="3073524"/>
            <a:ext cx="44100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荣耀  →  恩典  →  使命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01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84191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>
                    <a:solidFill>
                      <a:srgbClr val="F8F2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>
                    <a:solidFill>
                      <a:srgbClr val="F8F2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8F2EA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8F2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8F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0E4D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>
                    <a:solidFill>
                      <a:srgbClr val="F0E4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819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208237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508105" y="580857"/>
            <a:ext cx="1800200" cy="6156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None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宣召</a:t>
            </a:r>
            <a:endParaRPr lang="en-US" altLang="zh-CN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Font typeface="Arial" pitchFamily="34" charset="0"/>
              <a:buNone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始会祷告</a:t>
            </a:r>
            <a:endParaRPr lang="en-US" altLang="zh-CN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颂赞</a:t>
            </a:r>
          </a:p>
        </p:txBody>
      </p:sp>
      <p:sp>
        <p:nvSpPr>
          <p:cNvPr id="5" name="圆角矩形标注 4"/>
          <p:cNvSpPr/>
          <p:nvPr/>
        </p:nvSpPr>
        <p:spPr>
          <a:xfrm rot="10800000" flipV="1">
            <a:off x="4211960" y="1633364"/>
            <a:ext cx="1440160" cy="720080"/>
          </a:xfrm>
          <a:prstGeom prst="wedgeRoundRectCallout">
            <a:avLst>
              <a:gd name="adj1" fmla="val -50886"/>
              <a:gd name="adj2" fmla="val -147357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颂赞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思考问题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1" y="1417340"/>
            <a:ext cx="7200800" cy="3662660"/>
          </a:xfrm>
        </p:spPr>
        <p:txBody>
          <a:bodyPr>
            <a:normAutofit/>
          </a:bodyPr>
          <a:lstStyle/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你认为一场好的敬拜是什么样的？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你们教会的敬拜程序为什么如此？</a:t>
            </a:r>
          </a:p>
        </p:txBody>
      </p:sp>
    </p:spTree>
    <p:extLst>
      <p:ext uri="{BB962C8B-B14F-4D97-AF65-F5344CB8AC3E}">
        <p14:creationId xmlns:p14="http://schemas.microsoft.com/office/powerpoint/2010/main" val="22595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69877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508104" y="1177319"/>
            <a:ext cx="1792800" cy="2122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祈求恩典</a:t>
            </a:r>
          </a:p>
        </p:txBody>
      </p:sp>
      <p:sp>
        <p:nvSpPr>
          <p:cNvPr id="5" name="圆角矩形标注 4"/>
          <p:cNvSpPr/>
          <p:nvPr/>
        </p:nvSpPr>
        <p:spPr>
          <a:xfrm rot="10800000" flipV="1">
            <a:off x="3851920" y="1705372"/>
            <a:ext cx="1440160" cy="720080"/>
          </a:xfrm>
          <a:prstGeom prst="wedgeRoundRectCallout">
            <a:avLst>
              <a:gd name="adj1" fmla="val -52772"/>
              <a:gd name="adj2" fmla="val -110896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认罪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43105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508105" y="1201316"/>
            <a:ext cx="1792800" cy="5974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祈求恩典</a:t>
            </a:r>
            <a:endParaRPr lang="en-US" altLang="zh-CN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Font typeface="Arial" pitchFamily="34" charset="0"/>
              <a:buChar char="•"/>
              <a:defRPr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祈求圣灵光照</a:t>
            </a:r>
            <a:endParaRPr lang="en-US" altLang="zh-CN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zh-CN" altLang="en-US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 rot="10800000" flipV="1">
            <a:off x="2831807" y="2317440"/>
            <a:ext cx="1440160" cy="720080"/>
          </a:xfrm>
          <a:prstGeom prst="wedgeRoundRectCallout">
            <a:avLst>
              <a:gd name="adj1" fmla="val -50886"/>
              <a:gd name="adj2" fmla="val -147357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确据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183202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532108" y="1396800"/>
            <a:ext cx="1776196" cy="39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  <a:defRPr/>
            </a:pPr>
            <a:r>
              <a:rPr lang="zh-CN" altLang="en-US" sz="13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祈求圣灵光照</a:t>
            </a:r>
            <a:endParaRPr lang="en-US" altLang="zh-CN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Font typeface="Arial" pitchFamily="34" charset="0"/>
              <a:buChar char="•"/>
              <a:defRPr/>
            </a:pPr>
            <a:endParaRPr lang="zh-CN" altLang="en-US" sz="13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 rot="10800000" flipV="1">
            <a:off x="4427984" y="2451520"/>
            <a:ext cx="1440160" cy="720080"/>
          </a:xfrm>
          <a:prstGeom prst="wedgeRoundRectCallout">
            <a:avLst>
              <a:gd name="adj1" fmla="val -70371"/>
              <a:gd name="adj2" fmla="val -156923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781664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圆角矩形标注 4"/>
          <p:cNvSpPr/>
          <p:nvPr/>
        </p:nvSpPr>
        <p:spPr>
          <a:xfrm rot="10800000" flipV="1">
            <a:off x="5292080" y="1417340"/>
            <a:ext cx="1440160" cy="720080"/>
          </a:xfrm>
          <a:prstGeom prst="wedgeRoundRectCallout">
            <a:avLst>
              <a:gd name="adj1" fmla="val 59783"/>
              <a:gd name="adj2" fmla="val 132532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祈求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987918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圆角矩形标注 4"/>
          <p:cNvSpPr/>
          <p:nvPr/>
        </p:nvSpPr>
        <p:spPr>
          <a:xfrm rot="10800000" flipV="1">
            <a:off x="4451987" y="1357334"/>
            <a:ext cx="1440160" cy="720080"/>
          </a:xfrm>
          <a:prstGeom prst="wedgeRoundRectCallout">
            <a:avLst>
              <a:gd name="adj1" fmla="val -68184"/>
              <a:gd name="adj2" fmla="val 115163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教导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82040"/>
              </p:ext>
            </p:extLst>
          </p:nvPr>
        </p:nvGraphicFramePr>
        <p:xfrm>
          <a:off x="0" y="0"/>
          <a:ext cx="9144000" cy="57150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40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罗马天主教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1570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前）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路德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1526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加尔文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1542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威敏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1645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（约</a:t>
                      </a:r>
                      <a:r>
                        <a:rPr lang="en-US" altLang="zh-CN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1980</a:t>
                      </a:r>
                      <a:r>
                        <a:rPr lang="zh-CN" altLang="en-US" sz="10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圣道礼仪</a:t>
                      </a:r>
                    </a:p>
                  </a:txBody>
                  <a:tcPr marL="30000" marR="3000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会众唱进堂咏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121:2)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始会祷告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祈求恩典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赞美诗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祈祷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颂赞祷告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垂怜咏（“上主，求你垂怜”）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垂怜咏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在斯特拉斯堡是包括赦罪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altLang="zh-C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 赦罪祷告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荣耀颂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敬礼文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恩典的确据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感恩圣诗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集祷经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代祷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轮唱赞美诗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十诫（在斯特拉斯堡也用垂怜咏）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宣读旧约经文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圣诗或赞美颂歌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宣读使徒书信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吟唱登阶诗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宣读新约经文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认罪与代祷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哈利路亚颂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祈求圣灵光照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783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宣读福音书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使徒信经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讲道圣诗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感恩与公祷</a:t>
                      </a:r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300" baseline="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baseline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圣道应用祷告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189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唱尼西亚信经</a:t>
                      </a:r>
                      <a:endParaRPr lang="en-US" altLang="zh-CN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（或荣耀颂）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讲道后圣诗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唱诗篇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回应圣诗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594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解散不领圣餐者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3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散会（若没有圣餐）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  <a:r>
                        <a:rPr lang="en-US" altLang="zh-CN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3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</a:t>
                      </a:r>
                    </a:p>
                  </a:txBody>
                  <a:tcPr marL="30000" marR="3000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圆角矩形标注 4"/>
          <p:cNvSpPr/>
          <p:nvPr/>
        </p:nvSpPr>
        <p:spPr>
          <a:xfrm rot="10800000" flipV="1">
            <a:off x="2987824" y="3073524"/>
            <a:ext cx="2100233" cy="720080"/>
          </a:xfrm>
          <a:prstGeom prst="wedgeRoundRectCallout">
            <a:avLst>
              <a:gd name="adj1" fmla="val -92550"/>
              <a:gd name="adj2" fmla="val 217932"/>
              <a:gd name="adj3" fmla="val 16667"/>
            </a:avLst>
          </a:prstGeom>
          <a:solidFill>
            <a:srgbClr val="FFC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zh-CN" altLang="en-US" sz="28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差遣和祝福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27088"/>
            <a:ext cx="8064896" cy="4097412"/>
          </a:xfrm>
        </p:spPr>
        <p:txBody>
          <a:bodyPr>
            <a:normAutofit/>
          </a:bodyPr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历代教会敬拜的共同点与一般流程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颂赞：认识神的属性，颂赞神的荣耀</a:t>
            </a:r>
            <a:endParaRPr lang="en-US" altLang="zh-CN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认罪：认识人的本相，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承认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的罪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和对恩典的渴求</a:t>
            </a: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确据：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确认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恩典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的供应</a:t>
            </a:r>
            <a:endParaRPr lang="en-US" altLang="zh-CN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感恩：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表达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对神的感谢，以回应神的恩典</a:t>
            </a:r>
            <a:endParaRPr lang="en-US" altLang="zh-CN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祈求：表达对神恩典的信靠，求神帮助我们为他而活</a:t>
            </a:r>
            <a:endParaRPr lang="en-US" altLang="zh-CN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教导：认识更多恩典的知识，学习在恩典中成长</a:t>
            </a:r>
          </a:p>
          <a:p>
            <a:pPr marL="628637" lvl="1" indent="-361950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祝福：依靠神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赐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福</a:t>
            </a: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与他同行并</a:t>
            </a:r>
            <a:r>
              <a:rPr lang="zh-CN" altLang="zh-CN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为他而活</a:t>
            </a:r>
            <a:endParaRPr lang="zh-CN" altLang="en-US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074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三、敬拜的结构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357333"/>
            <a:ext cx="8064896" cy="3240360"/>
          </a:xfrm>
        </p:spPr>
        <p:txBody>
          <a:bodyPr>
            <a:normAutofit/>
          </a:bodyPr>
          <a:lstStyle/>
          <a:p>
            <a:pPr marL="361950" indent="-361950">
              <a:lnSpc>
                <a:spcPct val="20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历代教会敬拜贯穿一致的信息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福音的“再次呈现”：荣耀 → 恩典 → 使命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971600" y="2497459"/>
            <a:ext cx="7200799" cy="1182897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四、程序范例</a:t>
            </a:r>
          </a:p>
        </p:txBody>
      </p:sp>
      <p:sp>
        <p:nvSpPr>
          <p:cNvPr id="6" name="标题 6">
            <a:extLst>
              <a:ext uri="{FF2B5EF4-FFF2-40B4-BE49-F238E27FC236}">
                <a16:creationId xmlns:a16="http://schemas.microsoft.com/office/drawing/2014/main" id="{E84C1DD4-F937-43FF-8720-A28406F1C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36" y="1333500"/>
            <a:ext cx="7200800" cy="8255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四、程序范例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357333"/>
            <a:ext cx="8064896" cy="3240360"/>
          </a:xfrm>
        </p:spPr>
        <p:txBody>
          <a:bodyPr>
            <a:normAutofit/>
          </a:bodyPr>
          <a:lstStyle/>
          <a:p>
            <a:pPr marL="361950" indent="-361950">
              <a:lnSpc>
                <a:spcPct val="200000"/>
              </a:lnSpc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以本教会的敬拜程序为例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28637" lvl="1" indent="-3619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sz="21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为了神的荣耀，按照限定性原则，以福音模式为架构</a:t>
            </a:r>
            <a:endParaRPr lang="zh-CN" altLang="zh-CN" sz="21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988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常见现象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1" y="1417340"/>
            <a:ext cx="7200800" cy="3662660"/>
          </a:xfrm>
        </p:spPr>
        <p:txBody>
          <a:bodyPr>
            <a:normAutofit/>
          </a:bodyPr>
          <a:lstStyle/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传统：依照传统或惯例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实用：以实用原则出发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原因：不明白原理（底层逻辑）</a:t>
            </a:r>
          </a:p>
        </p:txBody>
      </p:sp>
    </p:spTree>
    <p:extLst>
      <p:ext uri="{BB962C8B-B14F-4D97-AF65-F5344CB8AC3E}">
        <p14:creationId xmlns:p14="http://schemas.microsoft.com/office/powerpoint/2010/main" val="30296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四、程序范例</a:t>
            </a:r>
          </a:p>
        </p:txBody>
      </p: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717F9312-0963-44CF-B212-C61175AC0C0C}"/>
              </a:ext>
            </a:extLst>
          </p:cNvPr>
          <p:cNvGrpSpPr/>
          <p:nvPr/>
        </p:nvGrpSpPr>
        <p:grpSpPr>
          <a:xfrm>
            <a:off x="3783783" y="1561797"/>
            <a:ext cx="310345" cy="3959999"/>
            <a:chOff x="3783783" y="1489348"/>
            <a:chExt cx="310345" cy="3959999"/>
          </a:xfrm>
        </p:grpSpPr>
        <p:cxnSp>
          <p:nvCxnSpPr>
            <p:cNvPr id="39" name="Straight Connector 5">
              <a:extLst>
                <a:ext uri="{FF2B5EF4-FFF2-40B4-BE49-F238E27FC236}">
                  <a16:creationId xmlns:a16="http://schemas.microsoft.com/office/drawing/2014/main" id="{1A115536-31CB-472C-9DFE-4A993DEE0433}"/>
                </a:ext>
              </a:extLst>
            </p:cNvPr>
            <p:cNvCxnSpPr>
              <a:cxnSpLocks/>
            </p:cNvCxnSpPr>
            <p:nvPr/>
          </p:nvCxnSpPr>
          <p:spPr>
            <a:xfrm>
              <a:off x="3927798" y="1489348"/>
              <a:ext cx="0" cy="3959999"/>
            </a:xfrm>
            <a:prstGeom prst="line">
              <a:avLst/>
            </a:prstGeom>
            <a:ln w="317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箭头: 右 55">
              <a:extLst>
                <a:ext uri="{FF2B5EF4-FFF2-40B4-BE49-F238E27FC236}">
                  <a16:creationId xmlns:a16="http://schemas.microsoft.com/office/drawing/2014/main" id="{ABA2CC00-AEF2-43CE-9D0F-B65CC3C672EF}"/>
                </a:ext>
              </a:extLst>
            </p:cNvPr>
            <p:cNvSpPr/>
            <p:nvPr/>
          </p:nvSpPr>
          <p:spPr>
            <a:xfrm rot="16200000">
              <a:off x="3702282" y="3473766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B8B9B9DE-31F0-4CB2-841B-179AD81C42C8}"/>
              </a:ext>
            </a:extLst>
          </p:cNvPr>
          <p:cNvGrpSpPr/>
          <p:nvPr/>
        </p:nvGrpSpPr>
        <p:grpSpPr>
          <a:xfrm>
            <a:off x="955818" y="5355467"/>
            <a:ext cx="2971980" cy="310345"/>
            <a:chOff x="968123" y="5294175"/>
            <a:chExt cx="2971980" cy="310345"/>
          </a:xfrm>
        </p:grpSpPr>
        <p:cxnSp>
          <p:nvCxnSpPr>
            <p:cNvPr id="40" name="Straight Connector 5">
              <a:extLst>
                <a:ext uri="{FF2B5EF4-FFF2-40B4-BE49-F238E27FC236}">
                  <a16:creationId xmlns:a16="http://schemas.microsoft.com/office/drawing/2014/main" id="{F50FE389-8277-43F1-AFD0-AD40857CD0C5}"/>
                </a:ext>
              </a:extLst>
            </p:cNvPr>
            <p:cNvCxnSpPr>
              <a:cxnSpLocks/>
            </p:cNvCxnSpPr>
            <p:nvPr/>
          </p:nvCxnSpPr>
          <p:spPr>
            <a:xfrm>
              <a:off x="968123" y="5448870"/>
              <a:ext cx="2971980" cy="0"/>
            </a:xfrm>
            <a:prstGeom prst="line">
              <a:avLst/>
            </a:prstGeom>
            <a:ln w="317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箭头: 右 56">
              <a:extLst>
                <a:ext uri="{FF2B5EF4-FFF2-40B4-BE49-F238E27FC236}">
                  <a16:creationId xmlns:a16="http://schemas.microsoft.com/office/drawing/2014/main" id="{6B2453F8-47F8-4B51-A013-62E545B02650}"/>
                </a:ext>
              </a:extLst>
            </p:cNvPr>
            <p:cNvSpPr/>
            <p:nvPr/>
          </p:nvSpPr>
          <p:spPr>
            <a:xfrm>
              <a:off x="2662414" y="5294175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077D2FAD-9A3B-450E-AC86-3FC662E54592}"/>
              </a:ext>
            </a:extLst>
          </p:cNvPr>
          <p:cNvGrpSpPr/>
          <p:nvPr/>
        </p:nvGrpSpPr>
        <p:grpSpPr>
          <a:xfrm>
            <a:off x="3920370" y="1417340"/>
            <a:ext cx="1773720" cy="310345"/>
            <a:chOff x="3927798" y="1334175"/>
            <a:chExt cx="1764000" cy="310345"/>
          </a:xfrm>
        </p:grpSpPr>
        <p:cxnSp>
          <p:nvCxnSpPr>
            <p:cNvPr id="44" name="Straight Connector 5">
              <a:extLst>
                <a:ext uri="{FF2B5EF4-FFF2-40B4-BE49-F238E27FC236}">
                  <a16:creationId xmlns:a16="http://schemas.microsoft.com/office/drawing/2014/main" id="{C3725D63-2F9C-4417-900D-7F1E3D0B5BFF}"/>
                </a:ext>
              </a:extLst>
            </p:cNvPr>
            <p:cNvCxnSpPr>
              <a:cxnSpLocks/>
            </p:cNvCxnSpPr>
            <p:nvPr/>
          </p:nvCxnSpPr>
          <p:spPr>
            <a:xfrm>
              <a:off x="3927798" y="1489348"/>
              <a:ext cx="1764000" cy="0"/>
            </a:xfrm>
            <a:prstGeom prst="line">
              <a:avLst/>
            </a:prstGeom>
            <a:ln w="317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箭头: 右 57">
              <a:extLst>
                <a:ext uri="{FF2B5EF4-FFF2-40B4-BE49-F238E27FC236}">
                  <a16:creationId xmlns:a16="http://schemas.microsoft.com/office/drawing/2014/main" id="{5DCDD219-864B-4127-8891-D100C429DD67}"/>
                </a:ext>
              </a:extLst>
            </p:cNvPr>
            <p:cNvSpPr/>
            <p:nvPr/>
          </p:nvSpPr>
          <p:spPr>
            <a:xfrm>
              <a:off x="4555221" y="1334175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8289CF02-B046-4BD6-A3C9-C09F677CE4F4}"/>
              </a:ext>
            </a:extLst>
          </p:cNvPr>
          <p:cNvGrpSpPr/>
          <p:nvPr/>
        </p:nvGrpSpPr>
        <p:grpSpPr>
          <a:xfrm>
            <a:off x="876341" y="1401228"/>
            <a:ext cx="2186679" cy="4120568"/>
            <a:chOff x="876341" y="1577325"/>
            <a:chExt cx="2186679" cy="4120568"/>
          </a:xfrm>
        </p:grpSpPr>
        <p:cxnSp>
          <p:nvCxnSpPr>
            <p:cNvPr id="5" name="Straight Connector 5">
              <a:extLst>
                <a:ext uri="{FF2B5EF4-FFF2-40B4-BE49-F238E27FC236}">
                  <a16:creationId xmlns:a16="http://schemas.microsoft.com/office/drawing/2014/main" id="{3FFEC11F-F928-4DC0-95A2-9077B2B2F6CE}"/>
                </a:ext>
              </a:extLst>
            </p:cNvPr>
            <p:cNvCxnSpPr>
              <a:cxnSpLocks/>
            </p:cNvCxnSpPr>
            <p:nvPr/>
          </p:nvCxnSpPr>
          <p:spPr>
            <a:xfrm>
              <a:off x="968123" y="1777804"/>
              <a:ext cx="0" cy="3920089"/>
            </a:xfrm>
            <a:prstGeom prst="line">
              <a:avLst/>
            </a:prstGeom>
            <a:ln w="317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1FC020D2-CB55-4B24-8512-34987BE217C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876342" y="1685600"/>
              <a:ext cx="183560" cy="183561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AB562A78-A49A-459B-83FF-327D32A7989A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44488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D4097D80-4083-4C17-A939-4ECB502337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80550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6E01E4BB-5E42-4AF8-BE73-E0E17183BDA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16612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52912A90-3A57-4824-8130-DEE43EC491E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52673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5383B2B0-57D2-4E02-864D-5D21B17149A9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88735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6" name="Oval 6">
              <a:extLst>
                <a:ext uri="{FF2B5EF4-FFF2-40B4-BE49-F238E27FC236}">
                  <a16:creationId xmlns:a16="http://schemas.microsoft.com/office/drawing/2014/main" id="{04B3BFEC-C9F2-425B-87E9-316A787D7018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084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1251A04-3E2A-411D-AFA0-C872B9B3FB7B}"/>
                </a:ext>
              </a:extLst>
            </p:cNvPr>
            <p:cNvSpPr txBox="1"/>
            <p:nvPr/>
          </p:nvSpPr>
          <p:spPr>
            <a:xfrm>
              <a:off x="1228974" y="1577325"/>
              <a:ext cx="18207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序乐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C18B7DC1-948B-4858-A8FF-A0E2D5EFBF9B}"/>
                </a:ext>
              </a:extLst>
            </p:cNvPr>
            <p:cNvSpPr txBox="1"/>
            <p:nvPr/>
          </p:nvSpPr>
          <p:spPr>
            <a:xfrm>
              <a:off x="1215671" y="1939139"/>
              <a:ext cx="18473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宣召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56C7CCC9-09DF-4CDE-9DED-B4E71AA98BDF}"/>
                </a:ext>
              </a:extLst>
            </p:cNvPr>
            <p:cNvSpPr txBox="1"/>
            <p:nvPr/>
          </p:nvSpPr>
          <p:spPr>
            <a:xfrm>
              <a:off x="1221545" y="2300953"/>
              <a:ext cx="1835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始礼祷告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E73FDF4-8C99-41EB-A9D9-2BAC1DE34305}"/>
                </a:ext>
              </a:extLst>
            </p:cNvPr>
            <p:cNvSpPr txBox="1"/>
            <p:nvPr/>
          </p:nvSpPr>
          <p:spPr>
            <a:xfrm>
              <a:off x="1228974" y="2662767"/>
              <a:ext cx="18207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唱诗（颂赞）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F12B63F-63DB-4A53-9ABE-0EB8FCD12F31}"/>
                </a:ext>
              </a:extLst>
            </p:cNvPr>
            <p:cNvSpPr txBox="1"/>
            <p:nvPr/>
          </p:nvSpPr>
          <p:spPr>
            <a:xfrm>
              <a:off x="1230130" y="3024581"/>
              <a:ext cx="18184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认罪祷告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3B2367E5-B9B8-4708-8978-95162B4A8661}"/>
                </a:ext>
              </a:extLst>
            </p:cNvPr>
            <p:cNvSpPr txBox="1"/>
            <p:nvPr/>
          </p:nvSpPr>
          <p:spPr>
            <a:xfrm>
              <a:off x="1231274" y="3386395"/>
              <a:ext cx="1816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宣赦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5C06215B-863D-402C-A5DC-DA410DDA9878}"/>
                </a:ext>
              </a:extLst>
            </p:cNvPr>
            <p:cNvSpPr txBox="1"/>
            <p:nvPr/>
          </p:nvSpPr>
          <p:spPr>
            <a:xfrm>
              <a:off x="1221545" y="3748209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唱诗（确据）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FCED7B6-5BB2-4687-BBA2-D0BAEC2EEFB9}"/>
                </a:ext>
              </a:extLst>
            </p:cNvPr>
            <p:cNvSpPr txBox="1"/>
            <p:nvPr/>
          </p:nvSpPr>
          <p:spPr>
            <a:xfrm>
              <a:off x="1228976" y="4110023"/>
              <a:ext cx="1820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信仰告白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CF1769DC-DECC-4A19-BCDA-80D231261386}"/>
                </a:ext>
              </a:extLst>
            </p:cNvPr>
            <p:cNvSpPr txBox="1"/>
            <p:nvPr/>
          </p:nvSpPr>
          <p:spPr>
            <a:xfrm>
              <a:off x="1228977" y="4471837"/>
              <a:ext cx="18207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启应经文</a:t>
              </a:r>
            </a:p>
          </p:txBody>
        </p:sp>
        <p:sp>
          <p:nvSpPr>
            <p:cNvPr id="60" name="Oval 11">
              <a:extLst>
                <a:ext uri="{FF2B5EF4-FFF2-40B4-BE49-F238E27FC236}">
                  <a16:creationId xmlns:a16="http://schemas.microsoft.com/office/drawing/2014/main" id="{21CA10C4-BEE0-4B5E-89BB-BFC11EEAB3B3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424797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1" name="Oval 11">
              <a:extLst>
                <a:ext uri="{FF2B5EF4-FFF2-40B4-BE49-F238E27FC236}">
                  <a16:creationId xmlns:a16="http://schemas.microsoft.com/office/drawing/2014/main" id="{2C9177F9-414A-41AA-A187-517E22A8115A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496921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512725C9-9BC4-4D94-9D89-5962E6E04469}"/>
                </a:ext>
              </a:extLst>
            </p:cNvPr>
            <p:cNvSpPr txBox="1"/>
            <p:nvPr/>
          </p:nvSpPr>
          <p:spPr>
            <a:xfrm>
              <a:off x="1221549" y="4833654"/>
              <a:ext cx="18355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</a:t>
              </a:r>
            </a:p>
          </p:txBody>
        </p:sp>
        <p:sp>
          <p:nvSpPr>
            <p:cNvPr id="80" name="Oval 11">
              <a:extLst>
                <a:ext uri="{FF2B5EF4-FFF2-40B4-BE49-F238E27FC236}">
                  <a16:creationId xmlns:a16="http://schemas.microsoft.com/office/drawing/2014/main" id="{18075D79-D6E5-4388-8385-5006698F1FA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27981" y="460859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AFCF14E0-A42F-4311-8662-A5EFC6A0ECF4}"/>
                </a:ext>
              </a:extLst>
            </p:cNvPr>
            <p:cNvSpPr txBox="1"/>
            <p:nvPr/>
          </p:nvSpPr>
          <p:spPr>
            <a:xfrm>
              <a:off x="1208627" y="5193292"/>
              <a:ext cx="18355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牧祷</a:t>
              </a:r>
            </a:p>
          </p:txBody>
        </p:sp>
        <p:sp>
          <p:nvSpPr>
            <p:cNvPr id="63" name="Oval 11">
              <a:extLst>
                <a:ext uri="{FF2B5EF4-FFF2-40B4-BE49-F238E27FC236}">
                  <a16:creationId xmlns:a16="http://schemas.microsoft.com/office/drawing/2014/main" id="{8F23EA29-DADC-4C3C-962B-9996DDBDAB94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535185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0D8AAA18-85CA-49EE-922C-7EB421703B03}"/>
              </a:ext>
            </a:extLst>
          </p:cNvPr>
          <p:cNvGrpSpPr/>
          <p:nvPr/>
        </p:nvGrpSpPr>
        <p:grpSpPr>
          <a:xfrm>
            <a:off x="5604090" y="1572512"/>
            <a:ext cx="2284085" cy="4003352"/>
            <a:chOff x="5604090" y="1572512"/>
            <a:chExt cx="2284085" cy="4003352"/>
          </a:xfrm>
        </p:grpSpPr>
        <p:cxnSp>
          <p:nvCxnSpPr>
            <p:cNvPr id="24" name="Straight Connector 5">
              <a:extLst>
                <a:ext uri="{FF2B5EF4-FFF2-40B4-BE49-F238E27FC236}">
                  <a16:creationId xmlns:a16="http://schemas.microsoft.com/office/drawing/2014/main" id="{B89D22C4-53CE-47B3-8D35-2029223B49FC}"/>
                </a:ext>
              </a:extLst>
            </p:cNvPr>
            <p:cNvCxnSpPr>
              <a:cxnSpLocks/>
            </p:cNvCxnSpPr>
            <p:nvPr/>
          </p:nvCxnSpPr>
          <p:spPr>
            <a:xfrm>
              <a:off x="5692208" y="1572512"/>
              <a:ext cx="5649" cy="3876836"/>
            </a:xfrm>
            <a:prstGeom prst="line">
              <a:avLst/>
            </a:prstGeom>
            <a:ln w="317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C561446-C52D-4D3B-9E48-B16A96899365}"/>
                </a:ext>
              </a:extLst>
            </p:cNvPr>
            <p:cNvSpPr txBox="1"/>
            <p:nvPr/>
          </p:nvSpPr>
          <p:spPr>
            <a:xfrm>
              <a:off x="6052578" y="2326679"/>
              <a:ext cx="18355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奉献祷告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E99B0D8-111F-4815-9F54-062CE9254EA0}"/>
                </a:ext>
              </a:extLst>
            </p:cNvPr>
            <p:cNvSpPr txBox="1"/>
            <p:nvPr/>
          </p:nvSpPr>
          <p:spPr>
            <a:xfrm>
              <a:off x="6067428" y="3048546"/>
              <a:ext cx="18207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唱诗（回应）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16E70FA2-B9AA-42F9-866E-91332C193E6C}"/>
                </a:ext>
              </a:extLst>
            </p:cNvPr>
            <p:cNvSpPr txBox="1"/>
            <p:nvPr/>
          </p:nvSpPr>
          <p:spPr>
            <a:xfrm>
              <a:off x="6052574" y="1609733"/>
              <a:ext cx="1835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奉献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166F27B9-9C52-4B85-AB09-C18247BBAA0F}"/>
                </a:ext>
              </a:extLst>
            </p:cNvPr>
            <p:cNvSpPr txBox="1"/>
            <p:nvPr/>
          </p:nvSpPr>
          <p:spPr>
            <a:xfrm>
              <a:off x="6232596" y="1968206"/>
              <a:ext cx="14755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</a:t>
              </a: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8DF77ACD-6354-4A67-8FE9-344D623FF4E7}"/>
                </a:ext>
              </a:extLst>
            </p:cNvPr>
            <p:cNvSpPr txBox="1"/>
            <p:nvPr/>
          </p:nvSpPr>
          <p:spPr>
            <a:xfrm>
              <a:off x="6052574" y="2685152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证道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0854D570-8000-4715-A0CE-6E74E1AC58A7}"/>
                </a:ext>
              </a:extLst>
            </p:cNvPr>
            <p:cNvSpPr txBox="1"/>
            <p:nvPr/>
          </p:nvSpPr>
          <p:spPr>
            <a:xfrm>
              <a:off x="6052573" y="3383391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bg1">
                      <a:lumMod val="6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圣餐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349F1F53-2C62-458D-A04D-B2716098CCFA}"/>
                </a:ext>
              </a:extLst>
            </p:cNvPr>
            <p:cNvSpPr txBox="1"/>
            <p:nvPr/>
          </p:nvSpPr>
          <p:spPr>
            <a:xfrm>
              <a:off x="6052573" y="3741864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祝福差遣</a:t>
              </a: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D28D1D5F-43E9-4FA9-B7F8-BF90C6A10D6D}"/>
                </a:ext>
              </a:extLst>
            </p:cNvPr>
            <p:cNvSpPr txBox="1"/>
            <p:nvPr/>
          </p:nvSpPr>
          <p:spPr>
            <a:xfrm>
              <a:off x="6052573" y="4100337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报告</a:t>
              </a: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9AB7E2FE-12A9-49DD-B1B5-405BF540FBEB}"/>
                </a:ext>
              </a:extLst>
            </p:cNvPr>
            <p:cNvSpPr txBox="1"/>
            <p:nvPr/>
          </p:nvSpPr>
          <p:spPr>
            <a:xfrm>
              <a:off x="6052573" y="4458810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迎新</a:t>
              </a:r>
            </a:p>
          </p:txBody>
        </p:sp>
        <p:sp>
          <p:nvSpPr>
            <p:cNvPr id="53" name="Oval 6">
              <a:extLst>
                <a:ext uri="{FF2B5EF4-FFF2-40B4-BE49-F238E27FC236}">
                  <a16:creationId xmlns:a16="http://schemas.microsoft.com/office/drawing/2014/main" id="{4580432A-911A-4BD7-A7CE-83D7A1248739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604090" y="5324547"/>
              <a:ext cx="179999" cy="180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C2DD0FAF-5DF3-4C82-90DF-662DE87AD1E1}"/>
                </a:ext>
              </a:extLst>
            </p:cNvPr>
            <p:cNvSpPr txBox="1"/>
            <p:nvPr/>
          </p:nvSpPr>
          <p:spPr>
            <a:xfrm>
              <a:off x="6052573" y="5175754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殿乐（散会）</a:t>
              </a:r>
            </a:p>
          </p:txBody>
        </p:sp>
        <p:sp>
          <p:nvSpPr>
            <p:cNvPr id="64" name="Oval 7">
              <a:extLst>
                <a:ext uri="{FF2B5EF4-FFF2-40B4-BE49-F238E27FC236}">
                  <a16:creationId xmlns:a16="http://schemas.microsoft.com/office/drawing/2014/main" id="{94A2AACB-1F57-43AC-BB50-E7B02F19D027}"/>
                </a:ext>
              </a:extLst>
            </p:cNvPr>
            <p:cNvSpPr/>
            <p:nvPr/>
          </p:nvSpPr>
          <p:spPr>
            <a:xfrm rot="5400000">
              <a:off x="5645932" y="245167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5" name="Oval 8">
              <a:extLst>
                <a:ext uri="{FF2B5EF4-FFF2-40B4-BE49-F238E27FC236}">
                  <a16:creationId xmlns:a16="http://schemas.microsoft.com/office/drawing/2014/main" id="{9FE4AFED-A979-4F8F-B511-282010ED8927}"/>
                </a:ext>
              </a:extLst>
            </p:cNvPr>
            <p:cNvSpPr/>
            <p:nvPr/>
          </p:nvSpPr>
          <p:spPr>
            <a:xfrm rot="5400000">
              <a:off x="5645932" y="281131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6" name="Oval 9">
              <a:extLst>
                <a:ext uri="{FF2B5EF4-FFF2-40B4-BE49-F238E27FC236}">
                  <a16:creationId xmlns:a16="http://schemas.microsoft.com/office/drawing/2014/main" id="{E0532548-5989-4774-8104-69AD46F04AF9}"/>
                </a:ext>
              </a:extLst>
            </p:cNvPr>
            <p:cNvSpPr/>
            <p:nvPr/>
          </p:nvSpPr>
          <p:spPr>
            <a:xfrm rot="5400000">
              <a:off x="5645932" y="35306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7" name="Oval 10">
              <a:extLst>
                <a:ext uri="{FF2B5EF4-FFF2-40B4-BE49-F238E27FC236}">
                  <a16:creationId xmlns:a16="http://schemas.microsoft.com/office/drawing/2014/main" id="{958E67DD-BCCD-4879-AFC0-2028BA8413B3}"/>
                </a:ext>
              </a:extLst>
            </p:cNvPr>
            <p:cNvSpPr/>
            <p:nvPr/>
          </p:nvSpPr>
          <p:spPr>
            <a:xfrm rot="5400000">
              <a:off x="5645932" y="389026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8" name="Oval 11">
              <a:extLst>
                <a:ext uri="{FF2B5EF4-FFF2-40B4-BE49-F238E27FC236}">
                  <a16:creationId xmlns:a16="http://schemas.microsoft.com/office/drawing/2014/main" id="{C5F91F0E-9C51-49ED-ACED-0C3EFBFC873D}"/>
                </a:ext>
              </a:extLst>
            </p:cNvPr>
            <p:cNvSpPr/>
            <p:nvPr/>
          </p:nvSpPr>
          <p:spPr>
            <a:xfrm rot="5400000">
              <a:off x="5645932" y="424991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9" name="Oval 6">
              <a:extLst>
                <a:ext uri="{FF2B5EF4-FFF2-40B4-BE49-F238E27FC236}">
                  <a16:creationId xmlns:a16="http://schemas.microsoft.com/office/drawing/2014/main" id="{B94FCA5C-534F-4840-9130-E6B3C3F4AA03}"/>
                </a:ext>
              </a:extLst>
            </p:cNvPr>
            <p:cNvSpPr/>
            <p:nvPr/>
          </p:nvSpPr>
          <p:spPr>
            <a:xfrm rot="5400000">
              <a:off x="5645933" y="209202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0" name="Oval 11">
              <a:extLst>
                <a:ext uri="{FF2B5EF4-FFF2-40B4-BE49-F238E27FC236}">
                  <a16:creationId xmlns:a16="http://schemas.microsoft.com/office/drawing/2014/main" id="{B2F3FDED-7B08-43E9-8FDC-EC4934FE995C}"/>
                </a:ext>
              </a:extLst>
            </p:cNvPr>
            <p:cNvSpPr/>
            <p:nvPr/>
          </p:nvSpPr>
          <p:spPr>
            <a:xfrm rot="5400000">
              <a:off x="5645932" y="4609564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1" name="Oval 11">
              <a:extLst>
                <a:ext uri="{FF2B5EF4-FFF2-40B4-BE49-F238E27FC236}">
                  <a16:creationId xmlns:a16="http://schemas.microsoft.com/office/drawing/2014/main" id="{5B7D5946-4158-4595-AD5E-043C65BA23F5}"/>
                </a:ext>
              </a:extLst>
            </p:cNvPr>
            <p:cNvSpPr/>
            <p:nvPr/>
          </p:nvSpPr>
          <p:spPr>
            <a:xfrm rot="5400000">
              <a:off x="5645932" y="496921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2" name="Oval 6">
              <a:extLst>
                <a:ext uri="{FF2B5EF4-FFF2-40B4-BE49-F238E27FC236}">
                  <a16:creationId xmlns:a16="http://schemas.microsoft.com/office/drawing/2014/main" id="{E2BDF038-256D-409F-9CAB-73530AFD75BE}"/>
                </a:ext>
              </a:extLst>
            </p:cNvPr>
            <p:cNvSpPr/>
            <p:nvPr/>
          </p:nvSpPr>
          <p:spPr>
            <a:xfrm rot="5400000">
              <a:off x="5645932" y="1732372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1" name="Oval 8">
              <a:extLst>
                <a:ext uri="{FF2B5EF4-FFF2-40B4-BE49-F238E27FC236}">
                  <a16:creationId xmlns:a16="http://schemas.microsoft.com/office/drawing/2014/main" id="{7076BD62-3F4D-48C8-8710-AB8F150964FC}"/>
                </a:ext>
              </a:extLst>
            </p:cNvPr>
            <p:cNvSpPr/>
            <p:nvPr/>
          </p:nvSpPr>
          <p:spPr>
            <a:xfrm rot="5400000">
              <a:off x="5645932" y="3170968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id="{9802045E-741E-43FB-B6BB-E9871F4FF785}"/>
                </a:ext>
              </a:extLst>
            </p:cNvPr>
            <p:cNvSpPr txBox="1"/>
            <p:nvPr/>
          </p:nvSpPr>
          <p:spPr>
            <a:xfrm>
              <a:off x="6052573" y="4817283"/>
              <a:ext cx="18356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000" dirty="0">
                  <a:latin typeface="黑体" panose="02010609060101010101" pitchFamily="49" charset="-122"/>
                  <a:ea typeface="黑体" panose="02010609060101010101" pitchFamily="49" charset="-122"/>
                </a:rPr>
                <a:t>问安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681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05566"/>
              </p:ext>
            </p:extLst>
          </p:nvPr>
        </p:nvGraphicFramePr>
        <p:xfrm>
          <a:off x="1" y="-281"/>
          <a:ext cx="9144000" cy="1117370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64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7667">
                  <a:extLst>
                    <a:ext uri="{9D8B030D-6E8A-4147-A177-3AD203B41FA5}">
                      <a16:colId xmlns:a16="http://schemas.microsoft.com/office/drawing/2014/main" val="1910356964"/>
                    </a:ext>
                  </a:extLst>
                </a:gridCol>
              </a:tblGrid>
              <a:tr h="2282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福音进程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程序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</a:t>
                      </a:r>
                      <a:endParaRPr lang="zh-CN" altLang="en-US" sz="15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等候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序乐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序乐提醒会众敬拜即将开始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28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9:30-10:00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8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静默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哈巴谷书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2:20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以敬畏的心进入崇拜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2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《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主在圣殿中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》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荣耀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（颂赞）</a:t>
                      </a:r>
                    </a:p>
                  </a:txBody>
                  <a:tcPr marL="30000" marR="3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宣召</a:t>
                      </a:r>
                    </a:p>
                  </a:txBody>
                  <a:tcPr marL="30000" marR="3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敬拜以神的荣耀开始。神呼召会众来敬拜，显明神是公共崇拜的发起者，神呼召我们回应他的启示和救赎。通过宣召提醒会众神的本性，催逼我们因神的伟大良善，而聚集赞美神。</a:t>
                      </a:r>
                    </a:p>
                  </a:txBody>
                  <a:tcPr marL="72000" marR="720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559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始礼祷告</a:t>
                      </a:r>
                    </a:p>
                  </a:txBody>
                  <a:tcPr marL="30000" marR="3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对宣召的回应，对神本体属性的赞美，也透过祷告祈求圣灵的引领与同在。</a:t>
                      </a:r>
                    </a:p>
                  </a:txBody>
                  <a:tcPr marL="144000" marR="720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6559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</a:t>
                      </a:r>
                    </a:p>
                  </a:txBody>
                  <a:tcPr marL="30000" marR="30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诗歌颂赞是神百姓今日的献祭，以诗歌颂赞他的属性和作为，是对三位一体神荣耀自然的回应。</a:t>
                      </a:r>
                    </a:p>
                  </a:txBody>
                  <a:tcPr marL="72000" marR="7200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认罪祷告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90488" indent="0"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神的荣耀彰显人的败坏，人当谦卑俯伏，在圣洁的上帝面前，承认人的本性，向主悔改，是对福音的本能反应。认罪是公祷中最重要的一部分。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28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会众认罪默祷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同上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恩典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（宣赦）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宣赦经文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神安慰的话语（神的应许）及赦罪确据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6559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以诗歌回应神赦罪的恩典，纪念神赐下恩典确据、基督十字架工作，表达信心与悔改。</a:t>
                      </a:r>
                    </a:p>
                  </a:txBody>
                  <a:tcPr marL="72000" marR="7200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认信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信仰告白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向神和世界宣告我们的信仰，是领受恩典后对神信心的表达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启应经文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以诵读经文敬拜神，对恩典更多的认识</a:t>
                      </a:r>
                    </a:p>
                  </a:txBody>
                  <a:tcPr marL="72000" marR="7200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以诗歌回应神的话语（经文）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310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祈求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牧祷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牧者代表教会献上祈求，盼望在为神而活的生命中得到帮助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22000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感恩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（奉献）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奉献经文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以经文光照会众表达对神的奉献，为神的恩典而感恩。这是神的呼召和要求，也是领会福音的心所产生的自然反应。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以诗歌回应神的恩典，奉献是对神表示感恩的行动</a:t>
                      </a:r>
                    </a:p>
                  </a:txBody>
                  <a:tcPr marL="72000" marR="7200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奉献祷告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在感恩中表达对上帝的委身和奉献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8280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28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10:00-10:55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200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教导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（证道）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宣读证道经文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宣读神的话语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祷告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证道前祈求圣灵光照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证道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宣讲神的话语，以获得蒙神喜悦的话语知识，从神话语而来的教导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回应诗歌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会众对神话语的回应，愿意活出所听的道。</a:t>
                      </a:r>
                    </a:p>
                  </a:txBody>
                  <a:tcPr marL="72000" marR="72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828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10:55-11:10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6968">
                <a:tc rowSpan="5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圣餐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读经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林前</a:t>
                      </a:r>
                      <a:r>
                        <a:rPr lang="en-US" altLang="zh-CN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11:23-29</a:t>
                      </a:r>
                      <a:endParaRPr lang="zh-CN" altLang="en-US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6968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劝勉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69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祷告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696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擘饼分杯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6968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9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诗歌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9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600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10:55-11:00</a:t>
                      </a:r>
                      <a:r>
                        <a:rPr lang="zh-CN" altLang="en-US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11:10-11:15</a:t>
                      </a:r>
                      <a:r>
                        <a:rPr lang="zh-CN" altLang="en-US" sz="15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2828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使命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（差遣祝福）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牧师祝福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主祷文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祝福差遣，会众奉差去见证主恩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2828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《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阿门颂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》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回应祝福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228280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团契相交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报告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团契相交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282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迎新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团契相交</a:t>
                      </a:r>
                    </a:p>
                  </a:txBody>
                  <a:tcPr marL="30000" marR="3000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228280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问安</a:t>
                      </a:r>
                    </a:p>
                  </a:txBody>
                  <a:tcPr marL="30000" marR="30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团契相交</a:t>
                      </a:r>
                    </a:p>
                  </a:txBody>
                  <a:tcPr marL="30000" marR="30000" marT="0" marB="0" anchor="ctr"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22828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结束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殿乐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以诗歌传递教会异</a:t>
                      </a:r>
                      <a:r>
                        <a:rPr kumimoji="0" lang="zh-CN" altLang="en-US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象，</a:t>
                      </a:r>
                      <a:r>
                        <a:rPr kumimoji="0" lang="zh-CN" altLang="zh-CN" sz="140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欢送君王的离场，敬拜结束。</a:t>
                      </a:r>
                      <a:endParaRPr kumimoji="0" lang="zh-CN" altLang="en-US" sz="140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结束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散会</a:t>
                      </a:r>
                    </a:p>
                  </a:txBody>
                  <a:tcPr marL="30000" marR="30000" marT="0" marB="0" anchor="ctr">
                    <a:solidFill>
                      <a:srgbClr val="F9ED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22712"/>
              </p:ext>
            </p:extLst>
          </p:nvPr>
        </p:nvGraphicFramePr>
        <p:xfrm>
          <a:off x="-10320" y="-13997"/>
          <a:ext cx="9144001" cy="243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2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福音进程</a:t>
                      </a:r>
                    </a:p>
                  </a:txBody>
                  <a:tcPr marL="30000" marR="30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程序</a:t>
                      </a:r>
                    </a:p>
                  </a:txBody>
                  <a:tcPr marL="30000" marR="30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意义</a:t>
                      </a:r>
                    </a:p>
                  </a:txBody>
                  <a:tcPr marL="30000" marR="3000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022E-16 L 0 -0.959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四、程序范例</a:t>
            </a:r>
          </a:p>
        </p:txBody>
      </p:sp>
      <p:grpSp>
        <p:nvGrpSpPr>
          <p:cNvPr id="85" name="组合 84">
            <a:extLst>
              <a:ext uri="{FF2B5EF4-FFF2-40B4-BE49-F238E27FC236}">
                <a16:creationId xmlns:a16="http://schemas.microsoft.com/office/drawing/2014/main" id="{717F9312-0963-44CF-B212-C61175AC0C0C}"/>
              </a:ext>
            </a:extLst>
          </p:cNvPr>
          <p:cNvGrpSpPr/>
          <p:nvPr/>
        </p:nvGrpSpPr>
        <p:grpSpPr>
          <a:xfrm>
            <a:off x="3783783" y="1860545"/>
            <a:ext cx="310345" cy="3557984"/>
            <a:chOff x="3783783" y="1489348"/>
            <a:chExt cx="310345" cy="3557984"/>
          </a:xfrm>
        </p:grpSpPr>
        <p:cxnSp>
          <p:nvCxnSpPr>
            <p:cNvPr id="39" name="Straight Connector 5">
              <a:extLst>
                <a:ext uri="{FF2B5EF4-FFF2-40B4-BE49-F238E27FC236}">
                  <a16:creationId xmlns:a16="http://schemas.microsoft.com/office/drawing/2014/main" id="{1A115536-31CB-472C-9DFE-4A993DEE0433}"/>
                </a:ext>
              </a:extLst>
            </p:cNvPr>
            <p:cNvCxnSpPr>
              <a:cxnSpLocks/>
            </p:cNvCxnSpPr>
            <p:nvPr/>
          </p:nvCxnSpPr>
          <p:spPr>
            <a:xfrm>
              <a:off x="3927798" y="1489348"/>
              <a:ext cx="0" cy="3557984"/>
            </a:xfrm>
            <a:prstGeom prst="lin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箭头: 右 55">
              <a:extLst>
                <a:ext uri="{FF2B5EF4-FFF2-40B4-BE49-F238E27FC236}">
                  <a16:creationId xmlns:a16="http://schemas.microsoft.com/office/drawing/2014/main" id="{ABA2CC00-AEF2-43CE-9D0F-B65CC3C672EF}"/>
                </a:ext>
              </a:extLst>
            </p:cNvPr>
            <p:cNvSpPr/>
            <p:nvPr/>
          </p:nvSpPr>
          <p:spPr>
            <a:xfrm rot="16200000">
              <a:off x="3702282" y="3473766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 Narrow" panose="020B0606020202030204" pitchFamily="34" charset="0"/>
              </a:endParaRPr>
            </a:p>
          </p:txBody>
        </p: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B8B9B9DE-31F0-4CB2-841B-179AD81C42C8}"/>
              </a:ext>
            </a:extLst>
          </p:cNvPr>
          <p:cNvGrpSpPr/>
          <p:nvPr/>
        </p:nvGrpSpPr>
        <p:grpSpPr>
          <a:xfrm>
            <a:off x="955818" y="5263834"/>
            <a:ext cx="2971980" cy="310345"/>
            <a:chOff x="968123" y="5294175"/>
            <a:chExt cx="2971980" cy="310345"/>
          </a:xfrm>
        </p:grpSpPr>
        <p:cxnSp>
          <p:nvCxnSpPr>
            <p:cNvPr id="40" name="Straight Connector 5">
              <a:extLst>
                <a:ext uri="{FF2B5EF4-FFF2-40B4-BE49-F238E27FC236}">
                  <a16:creationId xmlns:a16="http://schemas.microsoft.com/office/drawing/2014/main" id="{F50FE389-8277-43F1-AFD0-AD40857CD0C5}"/>
                </a:ext>
              </a:extLst>
            </p:cNvPr>
            <p:cNvCxnSpPr>
              <a:cxnSpLocks/>
            </p:cNvCxnSpPr>
            <p:nvPr/>
          </p:nvCxnSpPr>
          <p:spPr>
            <a:xfrm>
              <a:off x="968123" y="5448870"/>
              <a:ext cx="2971980" cy="0"/>
            </a:xfrm>
            <a:prstGeom prst="lin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箭头: 右 56">
              <a:extLst>
                <a:ext uri="{FF2B5EF4-FFF2-40B4-BE49-F238E27FC236}">
                  <a16:creationId xmlns:a16="http://schemas.microsoft.com/office/drawing/2014/main" id="{6B2453F8-47F8-4B51-A013-62E545B02650}"/>
                </a:ext>
              </a:extLst>
            </p:cNvPr>
            <p:cNvSpPr/>
            <p:nvPr/>
          </p:nvSpPr>
          <p:spPr>
            <a:xfrm>
              <a:off x="2662414" y="5294175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 Narrow" panose="020B0606020202030204" pitchFamily="34" charset="0"/>
              </a:endParaRP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077D2FAD-9A3B-450E-AC86-3FC662E54592}"/>
              </a:ext>
            </a:extLst>
          </p:cNvPr>
          <p:cNvGrpSpPr/>
          <p:nvPr/>
        </p:nvGrpSpPr>
        <p:grpSpPr>
          <a:xfrm>
            <a:off x="3920370" y="1705372"/>
            <a:ext cx="1773720" cy="310345"/>
            <a:chOff x="3927798" y="1334175"/>
            <a:chExt cx="1764000" cy="310345"/>
          </a:xfrm>
        </p:grpSpPr>
        <p:cxnSp>
          <p:nvCxnSpPr>
            <p:cNvPr id="44" name="Straight Connector 5">
              <a:extLst>
                <a:ext uri="{FF2B5EF4-FFF2-40B4-BE49-F238E27FC236}">
                  <a16:creationId xmlns:a16="http://schemas.microsoft.com/office/drawing/2014/main" id="{C3725D63-2F9C-4417-900D-7F1E3D0B5BFF}"/>
                </a:ext>
              </a:extLst>
            </p:cNvPr>
            <p:cNvCxnSpPr>
              <a:cxnSpLocks/>
            </p:cNvCxnSpPr>
            <p:nvPr/>
          </p:nvCxnSpPr>
          <p:spPr>
            <a:xfrm>
              <a:off x="3927798" y="1489348"/>
              <a:ext cx="1764000" cy="0"/>
            </a:xfrm>
            <a:prstGeom prst="lin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箭头: 右 57">
              <a:extLst>
                <a:ext uri="{FF2B5EF4-FFF2-40B4-BE49-F238E27FC236}">
                  <a16:creationId xmlns:a16="http://schemas.microsoft.com/office/drawing/2014/main" id="{5DCDD219-864B-4127-8891-D100C429DD67}"/>
                </a:ext>
              </a:extLst>
            </p:cNvPr>
            <p:cNvSpPr/>
            <p:nvPr/>
          </p:nvSpPr>
          <p:spPr>
            <a:xfrm>
              <a:off x="4555221" y="1334175"/>
              <a:ext cx="473347" cy="310345"/>
            </a:xfrm>
            <a:prstGeom prst="rightArrow">
              <a:avLst>
                <a:gd name="adj1" fmla="val 38"/>
                <a:gd name="adj2" fmla="val 85357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 Narrow" panose="020B0606020202030204" pitchFamily="34" charset="0"/>
              </a:endParaRP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8289CF02-B046-4BD6-A3C9-C09F677CE4F4}"/>
              </a:ext>
            </a:extLst>
          </p:cNvPr>
          <p:cNvGrpSpPr/>
          <p:nvPr/>
        </p:nvGrpSpPr>
        <p:grpSpPr>
          <a:xfrm>
            <a:off x="876341" y="1971089"/>
            <a:ext cx="2749867" cy="3447440"/>
            <a:chOff x="876341" y="1599892"/>
            <a:chExt cx="2749867" cy="3447440"/>
          </a:xfrm>
        </p:grpSpPr>
        <p:cxnSp>
          <p:nvCxnSpPr>
            <p:cNvPr id="5" name="Straight Connector 5">
              <a:extLst>
                <a:ext uri="{FF2B5EF4-FFF2-40B4-BE49-F238E27FC236}">
                  <a16:creationId xmlns:a16="http://schemas.microsoft.com/office/drawing/2014/main" id="{3FFEC11F-F928-4DC0-95A2-9077B2B2F6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8123" y="1777804"/>
              <a:ext cx="1" cy="3269528"/>
            </a:xfrm>
            <a:prstGeom prst="lin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1FC020D2-CB55-4B24-8512-34987BE217C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876342" y="1685600"/>
              <a:ext cx="183560" cy="183561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AB562A78-A49A-459B-83FF-327D32A7989A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44488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D4097D80-4083-4C17-A939-4ECB502337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80550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6E01E4BB-5E42-4AF8-BE73-E0E17183BDA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16612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52912A90-3A57-4824-8130-DEE43EC491E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52673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5383B2B0-57D2-4E02-864D-5D21B17149A9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388735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16" name="Oval 6">
              <a:extLst>
                <a:ext uri="{FF2B5EF4-FFF2-40B4-BE49-F238E27FC236}">
                  <a16:creationId xmlns:a16="http://schemas.microsoft.com/office/drawing/2014/main" id="{04B3BFEC-C9F2-425B-87E9-316A787D7018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208426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1251A04-3E2A-411D-AFA0-C872B9B3FB7B}"/>
                </a:ext>
              </a:extLst>
            </p:cNvPr>
            <p:cNvSpPr txBox="1"/>
            <p:nvPr/>
          </p:nvSpPr>
          <p:spPr>
            <a:xfrm>
              <a:off x="1226024" y="1928463"/>
              <a:ext cx="2400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Announcements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C18B7DC1-948B-4858-A8FF-A0E2D5EFBF9B}"/>
                </a:ext>
              </a:extLst>
            </p:cNvPr>
            <p:cNvSpPr txBox="1"/>
            <p:nvPr/>
          </p:nvSpPr>
          <p:spPr>
            <a:xfrm>
              <a:off x="1212722" y="2290277"/>
              <a:ext cx="2413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Call to Worship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56C7CCC9-09DF-4CDE-9DED-B4E71AA98BDF}"/>
                </a:ext>
              </a:extLst>
            </p:cNvPr>
            <p:cNvSpPr txBox="1"/>
            <p:nvPr/>
          </p:nvSpPr>
          <p:spPr>
            <a:xfrm>
              <a:off x="1218594" y="2652091"/>
              <a:ext cx="24076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Adoration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E73FDF4-8C99-41EB-A9D9-2BAC1DE34305}"/>
                </a:ext>
              </a:extLst>
            </p:cNvPr>
            <p:cNvSpPr txBox="1"/>
            <p:nvPr/>
          </p:nvSpPr>
          <p:spPr>
            <a:xfrm>
              <a:off x="1226024" y="3013905"/>
              <a:ext cx="24001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F12B63F-63DB-4A53-9ABE-0EB8FCD12F31}"/>
                </a:ext>
              </a:extLst>
            </p:cNvPr>
            <p:cNvSpPr txBox="1"/>
            <p:nvPr/>
          </p:nvSpPr>
          <p:spPr>
            <a:xfrm>
              <a:off x="1227181" y="3375719"/>
              <a:ext cx="23990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Declaration of Faith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3B2367E5-B9B8-4708-8978-95162B4A8661}"/>
                </a:ext>
              </a:extLst>
            </p:cNvPr>
            <p:cNvSpPr txBox="1"/>
            <p:nvPr/>
          </p:nvSpPr>
          <p:spPr>
            <a:xfrm>
              <a:off x="1228324" y="3737533"/>
              <a:ext cx="23728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5C06215B-863D-402C-A5DC-DA410DDA9878}"/>
                </a:ext>
              </a:extLst>
            </p:cNvPr>
            <p:cNvSpPr txBox="1"/>
            <p:nvPr/>
          </p:nvSpPr>
          <p:spPr>
            <a:xfrm>
              <a:off x="1218594" y="4099347"/>
              <a:ext cx="23825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Confession of Sin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FCED7B6-5BB2-4687-BBA2-D0BAEC2EEFB9}"/>
                </a:ext>
              </a:extLst>
            </p:cNvPr>
            <p:cNvSpPr txBox="1"/>
            <p:nvPr/>
          </p:nvSpPr>
          <p:spPr>
            <a:xfrm>
              <a:off x="1226026" y="4461161"/>
              <a:ext cx="2382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Confession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60" name="Oval 11">
              <a:extLst>
                <a:ext uri="{FF2B5EF4-FFF2-40B4-BE49-F238E27FC236}">
                  <a16:creationId xmlns:a16="http://schemas.microsoft.com/office/drawing/2014/main" id="{21CA10C4-BEE0-4B5E-89BB-BFC11EEAB3B3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15874" y="424797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512725C9-9BC4-4D94-9D89-5962E6E04469}"/>
                </a:ext>
              </a:extLst>
            </p:cNvPr>
            <p:cNvSpPr txBox="1"/>
            <p:nvPr/>
          </p:nvSpPr>
          <p:spPr>
            <a:xfrm>
              <a:off x="1193531" y="1599892"/>
              <a:ext cx="24075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Prelude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80" name="Oval 11">
              <a:extLst>
                <a:ext uri="{FF2B5EF4-FFF2-40B4-BE49-F238E27FC236}">
                  <a16:creationId xmlns:a16="http://schemas.microsoft.com/office/drawing/2014/main" id="{18075D79-D6E5-4388-8385-5006698F1FA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927981" y="4608593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0D8AAA18-85CA-49EE-922C-7EB421703B03}"/>
              </a:ext>
            </a:extLst>
          </p:cNvPr>
          <p:cNvGrpSpPr/>
          <p:nvPr/>
        </p:nvGrpSpPr>
        <p:grpSpPr>
          <a:xfrm>
            <a:off x="5604090" y="1860545"/>
            <a:ext cx="3306707" cy="3713634"/>
            <a:chOff x="5604090" y="1489348"/>
            <a:chExt cx="3306707" cy="3713634"/>
          </a:xfrm>
        </p:grpSpPr>
        <p:cxnSp>
          <p:nvCxnSpPr>
            <p:cNvPr id="24" name="Straight Connector 5">
              <a:extLst>
                <a:ext uri="{FF2B5EF4-FFF2-40B4-BE49-F238E27FC236}">
                  <a16:creationId xmlns:a16="http://schemas.microsoft.com/office/drawing/2014/main" id="{B89D22C4-53CE-47B3-8D35-2029223B49FC}"/>
                </a:ext>
              </a:extLst>
            </p:cNvPr>
            <p:cNvCxnSpPr>
              <a:cxnSpLocks/>
              <a:endCxn id="53" idx="6"/>
            </p:cNvCxnSpPr>
            <p:nvPr/>
          </p:nvCxnSpPr>
          <p:spPr>
            <a:xfrm>
              <a:off x="5694090" y="1489348"/>
              <a:ext cx="0" cy="3657641"/>
            </a:xfrm>
            <a:prstGeom prst="line">
              <a:avLst/>
            </a:prstGeom>
            <a:ln w="317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C561446-C52D-4D3B-9E48-B16A96899365}"/>
                </a:ext>
              </a:extLst>
            </p:cNvPr>
            <p:cNvSpPr txBox="1"/>
            <p:nvPr/>
          </p:nvSpPr>
          <p:spPr>
            <a:xfrm>
              <a:off x="6012161" y="3417108"/>
              <a:ext cx="2880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The Lord’s Prayer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E99B0D8-111F-4815-9F54-062CE9254EA0}"/>
                </a:ext>
              </a:extLst>
            </p:cNvPr>
            <p:cNvSpPr txBox="1"/>
            <p:nvPr/>
          </p:nvSpPr>
          <p:spPr>
            <a:xfrm>
              <a:off x="6012161" y="2341689"/>
              <a:ext cx="28263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Tithes and Offerings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16E70FA2-B9AA-42F9-866E-91332C193E6C}"/>
                </a:ext>
              </a:extLst>
            </p:cNvPr>
            <p:cNvSpPr txBox="1"/>
            <p:nvPr/>
          </p:nvSpPr>
          <p:spPr>
            <a:xfrm>
              <a:off x="6012162" y="2700162"/>
              <a:ext cx="2880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Doxology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166F27B9-9C52-4B85-AB09-C18247BBAA0F}"/>
                </a:ext>
              </a:extLst>
            </p:cNvPr>
            <p:cNvSpPr txBox="1"/>
            <p:nvPr/>
          </p:nvSpPr>
          <p:spPr>
            <a:xfrm>
              <a:off x="6012161" y="3058635"/>
              <a:ext cx="28803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Thanksgiving and Petition</a:t>
              </a:r>
              <a:endParaRPr lang="zh-CN" altLang="en-US" sz="16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8DF77ACD-6354-4A67-8FE9-344D623FF4E7}"/>
                </a:ext>
              </a:extLst>
            </p:cNvPr>
            <p:cNvSpPr txBox="1"/>
            <p:nvPr/>
          </p:nvSpPr>
          <p:spPr>
            <a:xfrm>
              <a:off x="6012161" y="3775581"/>
              <a:ext cx="2880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Sermon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0854D570-8000-4715-A0CE-6E74E1AC58A7}"/>
                </a:ext>
              </a:extLst>
            </p:cNvPr>
            <p:cNvSpPr txBox="1"/>
            <p:nvPr/>
          </p:nvSpPr>
          <p:spPr>
            <a:xfrm>
              <a:off x="6052573" y="4444399"/>
              <a:ext cx="28361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The Lord’s</a:t>
              </a:r>
              <a:r>
                <a:rPr lang="zh-CN" altLang="en-US" sz="20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 </a:t>
              </a:r>
              <a:r>
                <a:rPr lang="en-US" altLang="zh-CN" sz="20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Supper</a:t>
              </a:r>
              <a:endParaRPr lang="zh-CN" altLang="en-US" sz="2000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349F1F53-2C62-458D-A04D-B2716098CCFA}"/>
                </a:ext>
              </a:extLst>
            </p:cNvPr>
            <p:cNvSpPr txBox="1"/>
            <p:nvPr/>
          </p:nvSpPr>
          <p:spPr>
            <a:xfrm>
              <a:off x="6012161" y="4802872"/>
              <a:ext cx="28765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Benediction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53" name="Oval 6">
              <a:extLst>
                <a:ext uri="{FF2B5EF4-FFF2-40B4-BE49-F238E27FC236}">
                  <a16:creationId xmlns:a16="http://schemas.microsoft.com/office/drawing/2014/main" id="{4580432A-911A-4BD7-A7CE-83D7A1248739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604090" y="4966989"/>
              <a:ext cx="179999" cy="1800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C2DD0FAF-5DF3-4C82-90DF-662DE87AD1E1}"/>
                </a:ext>
              </a:extLst>
            </p:cNvPr>
            <p:cNvSpPr txBox="1"/>
            <p:nvPr/>
          </p:nvSpPr>
          <p:spPr>
            <a:xfrm>
              <a:off x="5984551" y="1561356"/>
              <a:ext cx="28719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Assurance of Forgiveness</a:t>
              </a:r>
            </a:p>
          </p:txBody>
        </p:sp>
        <p:sp>
          <p:nvSpPr>
            <p:cNvPr id="64" name="Oval 7">
              <a:extLst>
                <a:ext uri="{FF2B5EF4-FFF2-40B4-BE49-F238E27FC236}">
                  <a16:creationId xmlns:a16="http://schemas.microsoft.com/office/drawing/2014/main" id="{94A2AACB-1F57-43AC-BB50-E7B02F19D027}"/>
                </a:ext>
              </a:extLst>
            </p:cNvPr>
            <p:cNvSpPr/>
            <p:nvPr/>
          </p:nvSpPr>
          <p:spPr>
            <a:xfrm rot="5400000">
              <a:off x="5645932" y="2451670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5" name="Oval 8">
              <a:extLst>
                <a:ext uri="{FF2B5EF4-FFF2-40B4-BE49-F238E27FC236}">
                  <a16:creationId xmlns:a16="http://schemas.microsoft.com/office/drawing/2014/main" id="{9FE4AFED-A979-4F8F-B511-282010ED8927}"/>
                </a:ext>
              </a:extLst>
            </p:cNvPr>
            <p:cNvSpPr/>
            <p:nvPr/>
          </p:nvSpPr>
          <p:spPr>
            <a:xfrm rot="5400000">
              <a:off x="5645932" y="2811319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6" name="Oval 9">
              <a:extLst>
                <a:ext uri="{FF2B5EF4-FFF2-40B4-BE49-F238E27FC236}">
                  <a16:creationId xmlns:a16="http://schemas.microsoft.com/office/drawing/2014/main" id="{E0532548-5989-4774-8104-69AD46F04AF9}"/>
                </a:ext>
              </a:extLst>
            </p:cNvPr>
            <p:cNvSpPr/>
            <p:nvPr/>
          </p:nvSpPr>
          <p:spPr>
            <a:xfrm rot="5400000">
              <a:off x="5645932" y="3530617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7" name="Oval 10">
              <a:extLst>
                <a:ext uri="{FF2B5EF4-FFF2-40B4-BE49-F238E27FC236}">
                  <a16:creationId xmlns:a16="http://schemas.microsoft.com/office/drawing/2014/main" id="{958E67DD-BCCD-4879-AFC0-2028BA8413B3}"/>
                </a:ext>
              </a:extLst>
            </p:cNvPr>
            <p:cNvSpPr/>
            <p:nvPr/>
          </p:nvSpPr>
          <p:spPr>
            <a:xfrm rot="5400000">
              <a:off x="5645932" y="3890266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8" name="Oval 11">
              <a:extLst>
                <a:ext uri="{FF2B5EF4-FFF2-40B4-BE49-F238E27FC236}">
                  <a16:creationId xmlns:a16="http://schemas.microsoft.com/office/drawing/2014/main" id="{C5F91F0E-9C51-49ED-ACED-0C3EFBFC873D}"/>
                </a:ext>
              </a:extLst>
            </p:cNvPr>
            <p:cNvSpPr/>
            <p:nvPr/>
          </p:nvSpPr>
          <p:spPr>
            <a:xfrm rot="5400000">
              <a:off x="5645932" y="4249915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69" name="Oval 6">
              <a:extLst>
                <a:ext uri="{FF2B5EF4-FFF2-40B4-BE49-F238E27FC236}">
                  <a16:creationId xmlns:a16="http://schemas.microsoft.com/office/drawing/2014/main" id="{B94FCA5C-534F-4840-9130-E6B3C3F4AA03}"/>
                </a:ext>
              </a:extLst>
            </p:cNvPr>
            <p:cNvSpPr/>
            <p:nvPr/>
          </p:nvSpPr>
          <p:spPr>
            <a:xfrm rot="5400000">
              <a:off x="5645933" y="2092021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70" name="Oval 11">
              <a:extLst>
                <a:ext uri="{FF2B5EF4-FFF2-40B4-BE49-F238E27FC236}">
                  <a16:creationId xmlns:a16="http://schemas.microsoft.com/office/drawing/2014/main" id="{B2F3FDED-7B08-43E9-8FDC-EC4934FE995C}"/>
                </a:ext>
              </a:extLst>
            </p:cNvPr>
            <p:cNvSpPr/>
            <p:nvPr/>
          </p:nvSpPr>
          <p:spPr>
            <a:xfrm rot="5400000">
              <a:off x="5645932" y="4609564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72" name="Oval 6">
              <a:extLst>
                <a:ext uri="{FF2B5EF4-FFF2-40B4-BE49-F238E27FC236}">
                  <a16:creationId xmlns:a16="http://schemas.microsoft.com/office/drawing/2014/main" id="{E2BDF038-256D-409F-9CAB-73530AFD75BE}"/>
                </a:ext>
              </a:extLst>
            </p:cNvPr>
            <p:cNvSpPr/>
            <p:nvPr/>
          </p:nvSpPr>
          <p:spPr>
            <a:xfrm rot="5400000">
              <a:off x="5645932" y="1732372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81" name="Oval 8">
              <a:extLst>
                <a:ext uri="{FF2B5EF4-FFF2-40B4-BE49-F238E27FC236}">
                  <a16:creationId xmlns:a16="http://schemas.microsoft.com/office/drawing/2014/main" id="{7076BD62-3F4D-48C8-8710-AB8F150964FC}"/>
                </a:ext>
              </a:extLst>
            </p:cNvPr>
            <p:cNvSpPr/>
            <p:nvPr/>
          </p:nvSpPr>
          <p:spPr>
            <a:xfrm rot="5400000">
              <a:off x="5645932" y="3170968"/>
              <a:ext cx="108000" cy="108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Arial Narrow" panose="020B0606020202030204" pitchFamily="34" charset="0"/>
              </a:endParaRPr>
            </a:p>
          </p:txBody>
        </p: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id="{9802045E-741E-43FB-B6BB-E9871F4FF785}"/>
                </a:ext>
              </a:extLst>
            </p:cNvPr>
            <p:cNvSpPr txBox="1"/>
            <p:nvPr/>
          </p:nvSpPr>
          <p:spPr>
            <a:xfrm>
              <a:off x="6012160" y="1939603"/>
              <a:ext cx="28765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7ADFF9AE-6028-4FC1-9567-7EB6A21F70D8}"/>
                </a:ext>
              </a:extLst>
            </p:cNvPr>
            <p:cNvSpPr txBox="1"/>
            <p:nvPr/>
          </p:nvSpPr>
          <p:spPr>
            <a:xfrm>
              <a:off x="6030483" y="4109990"/>
              <a:ext cx="2880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Response Hymn</a:t>
              </a:r>
              <a:endParaRPr lang="zh-CN" altLang="en-US" sz="2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102" name="内容占位符 2">
            <a:extLst>
              <a:ext uri="{FF2B5EF4-FFF2-40B4-BE49-F238E27FC236}">
                <a16:creationId xmlns:a16="http://schemas.microsoft.com/office/drawing/2014/main" id="{B7AA26DC-F42A-44CD-B829-77D2588151E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9552" y="1129308"/>
            <a:ext cx="8064896" cy="711339"/>
          </a:xfrm>
        </p:spPr>
        <p:txBody>
          <a:bodyPr>
            <a:normAutofit lnSpcReduction="10000"/>
          </a:bodyPr>
          <a:lstStyle/>
          <a:p>
            <a:pPr marL="266687" lvl="1" indent="0">
              <a:lnSpc>
                <a:spcPct val="20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PCA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长老会的敬拜程序</a:t>
            </a:r>
            <a:endParaRPr lang="zh-CN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55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E6753EFF-EFED-43CF-BD1B-A902462FB0BA}"/>
              </a:ext>
            </a:extLst>
          </p:cNvPr>
          <p:cNvGrpSpPr/>
          <p:nvPr/>
        </p:nvGrpSpPr>
        <p:grpSpPr>
          <a:xfrm>
            <a:off x="5235114" y="1396281"/>
            <a:ext cx="3225318" cy="4269531"/>
            <a:chOff x="5811178" y="1396281"/>
            <a:chExt cx="3225318" cy="4269531"/>
          </a:xfrm>
        </p:grpSpPr>
        <p:sp>
          <p:nvSpPr>
            <p:cNvPr id="141" name="矩形 140">
              <a:extLst>
                <a:ext uri="{FF2B5EF4-FFF2-40B4-BE49-F238E27FC236}">
                  <a16:creationId xmlns:a16="http://schemas.microsoft.com/office/drawing/2014/main" id="{86E5045D-0E4F-4629-8D3E-A6AD5753276B}"/>
                </a:ext>
              </a:extLst>
            </p:cNvPr>
            <p:cNvSpPr/>
            <p:nvPr/>
          </p:nvSpPr>
          <p:spPr>
            <a:xfrm>
              <a:off x="5811178" y="1396281"/>
              <a:ext cx="2232248" cy="42695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1251A04-3E2A-411D-AFA0-C872B9B3FB7B}"/>
                </a:ext>
              </a:extLst>
            </p:cNvPr>
            <p:cNvSpPr txBox="1"/>
            <p:nvPr/>
          </p:nvSpPr>
          <p:spPr>
            <a:xfrm>
              <a:off x="6304124" y="1765756"/>
              <a:ext cx="13571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Announcements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C18B7DC1-948B-4858-A8FF-A0E2D5EFBF9B}"/>
                </a:ext>
              </a:extLst>
            </p:cNvPr>
            <p:cNvSpPr txBox="1"/>
            <p:nvPr/>
          </p:nvSpPr>
          <p:spPr>
            <a:xfrm>
              <a:off x="6300361" y="1970341"/>
              <a:ext cx="13646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Call to Worship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56C7CCC9-09DF-4CDE-9DED-B4E71AA98BDF}"/>
                </a:ext>
              </a:extLst>
            </p:cNvPr>
            <p:cNvSpPr txBox="1"/>
            <p:nvPr/>
          </p:nvSpPr>
          <p:spPr>
            <a:xfrm>
              <a:off x="6302022" y="2174927"/>
              <a:ext cx="136137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Adoration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E73FDF4-8C99-41EB-A9D9-2BAC1DE34305}"/>
                </a:ext>
              </a:extLst>
            </p:cNvPr>
            <p:cNvSpPr txBox="1"/>
            <p:nvPr/>
          </p:nvSpPr>
          <p:spPr>
            <a:xfrm>
              <a:off x="6304123" y="2379513"/>
              <a:ext cx="13571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F12B63F-63DB-4A53-9ABE-0EB8FCD12F31}"/>
                </a:ext>
              </a:extLst>
            </p:cNvPr>
            <p:cNvSpPr txBox="1"/>
            <p:nvPr/>
          </p:nvSpPr>
          <p:spPr>
            <a:xfrm>
              <a:off x="6304450" y="2584099"/>
              <a:ext cx="13565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Declaration of Faith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3B2367E5-B9B8-4708-8978-95162B4A8661}"/>
                </a:ext>
              </a:extLst>
            </p:cNvPr>
            <p:cNvSpPr txBox="1"/>
            <p:nvPr/>
          </p:nvSpPr>
          <p:spPr>
            <a:xfrm>
              <a:off x="6311862" y="2788684"/>
              <a:ext cx="134169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5C06215B-863D-402C-A5DC-DA410DDA9878}"/>
                </a:ext>
              </a:extLst>
            </p:cNvPr>
            <p:cNvSpPr txBox="1"/>
            <p:nvPr/>
          </p:nvSpPr>
          <p:spPr>
            <a:xfrm>
              <a:off x="6309111" y="2993270"/>
              <a:ext cx="134719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Confession of Sin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FCED7B6-5BB2-4687-BBA2-D0BAEC2EEFB9}"/>
                </a:ext>
              </a:extLst>
            </p:cNvPr>
            <p:cNvSpPr txBox="1"/>
            <p:nvPr/>
          </p:nvSpPr>
          <p:spPr>
            <a:xfrm>
              <a:off x="6309112" y="3197856"/>
              <a:ext cx="134719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Confession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512725C9-9BC4-4D94-9D89-5962E6E04469}"/>
                </a:ext>
              </a:extLst>
            </p:cNvPr>
            <p:cNvSpPr txBox="1"/>
            <p:nvPr/>
          </p:nvSpPr>
          <p:spPr>
            <a:xfrm>
              <a:off x="6302025" y="1579967"/>
              <a:ext cx="13613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Prelude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C561446-C52D-4D3B-9E48-B16A96899365}"/>
                </a:ext>
              </a:extLst>
            </p:cNvPr>
            <p:cNvSpPr txBox="1"/>
            <p:nvPr/>
          </p:nvSpPr>
          <p:spPr>
            <a:xfrm>
              <a:off x="6185757" y="4451393"/>
              <a:ext cx="16286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The Lord’s Prayer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E99B0D8-111F-4815-9F54-062CE9254EA0}"/>
                </a:ext>
              </a:extLst>
            </p:cNvPr>
            <p:cNvSpPr txBox="1"/>
            <p:nvPr/>
          </p:nvSpPr>
          <p:spPr>
            <a:xfrm>
              <a:off x="6185757" y="3843304"/>
              <a:ext cx="15981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Tithes and Offerings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16E70FA2-B9AA-42F9-866E-91332C193E6C}"/>
                </a:ext>
              </a:extLst>
            </p:cNvPr>
            <p:cNvSpPr txBox="1"/>
            <p:nvPr/>
          </p:nvSpPr>
          <p:spPr>
            <a:xfrm>
              <a:off x="6185757" y="4046000"/>
              <a:ext cx="16286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Doxology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166F27B9-9C52-4B85-AB09-C18247BBAA0F}"/>
                </a:ext>
              </a:extLst>
            </p:cNvPr>
            <p:cNvSpPr txBox="1"/>
            <p:nvPr/>
          </p:nvSpPr>
          <p:spPr>
            <a:xfrm>
              <a:off x="6066972" y="4225652"/>
              <a:ext cx="18893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latin typeface="Arial Narrow" panose="020B0606020202030204" pitchFamily="34" charset="0"/>
                  <a:ea typeface="黑体" panose="02010609060101010101" pitchFamily="49" charset="-122"/>
                </a:rPr>
                <a:t>Prayer of Thanksgiving and Petition</a:t>
              </a:r>
              <a:endParaRPr lang="zh-CN" altLang="en-US" sz="10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8DF77ACD-6354-4A67-8FE9-344D623FF4E7}"/>
                </a:ext>
              </a:extLst>
            </p:cNvPr>
            <p:cNvSpPr txBox="1"/>
            <p:nvPr/>
          </p:nvSpPr>
          <p:spPr>
            <a:xfrm>
              <a:off x="6185757" y="4654090"/>
              <a:ext cx="16286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Sermon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0854D570-8000-4715-A0CE-6E74E1AC58A7}"/>
                </a:ext>
              </a:extLst>
            </p:cNvPr>
            <p:cNvSpPr txBox="1"/>
            <p:nvPr/>
          </p:nvSpPr>
          <p:spPr>
            <a:xfrm>
              <a:off x="6208607" y="5032269"/>
              <a:ext cx="16036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The Lord’s</a:t>
              </a:r>
              <a:r>
                <a:rPr lang="zh-CN" altLang="en-US" sz="11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 </a:t>
              </a:r>
              <a:r>
                <a:rPr lang="en-US" altLang="zh-CN" sz="1100" dirty="0">
                  <a:solidFill>
                    <a:schemeClr val="bg1">
                      <a:lumMod val="65000"/>
                    </a:schemeClr>
                  </a:solidFill>
                  <a:latin typeface="Arial Narrow" panose="020B0606020202030204" pitchFamily="34" charset="0"/>
                  <a:ea typeface="黑体" panose="02010609060101010101" pitchFamily="49" charset="-122"/>
                </a:rPr>
                <a:t>Supper</a:t>
              </a:r>
              <a:endParaRPr lang="zh-CN" altLang="en-US" sz="1100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349F1F53-2C62-458D-A04D-B2716098CCFA}"/>
                </a:ext>
              </a:extLst>
            </p:cNvPr>
            <p:cNvSpPr txBox="1"/>
            <p:nvPr/>
          </p:nvSpPr>
          <p:spPr>
            <a:xfrm>
              <a:off x="6185757" y="5234966"/>
              <a:ext cx="16265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Benediction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C2DD0FAF-5DF3-4C82-90DF-662DE87AD1E1}"/>
                </a:ext>
              </a:extLst>
            </p:cNvPr>
            <p:cNvSpPr txBox="1"/>
            <p:nvPr/>
          </p:nvSpPr>
          <p:spPr>
            <a:xfrm>
              <a:off x="6170145" y="3402069"/>
              <a:ext cx="16239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Assurance of Forgiveness</a:t>
              </a:r>
            </a:p>
          </p:txBody>
        </p: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id="{9802045E-741E-43FB-B6BB-E9871F4FF785}"/>
                </a:ext>
              </a:extLst>
            </p:cNvPr>
            <p:cNvSpPr txBox="1"/>
            <p:nvPr/>
          </p:nvSpPr>
          <p:spPr>
            <a:xfrm>
              <a:off x="6185756" y="3615946"/>
              <a:ext cx="16265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Hymn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96" name="文本框 95">
              <a:extLst>
                <a:ext uri="{FF2B5EF4-FFF2-40B4-BE49-F238E27FC236}">
                  <a16:creationId xmlns:a16="http://schemas.microsoft.com/office/drawing/2014/main" id="{7ADFF9AE-6028-4FC1-9567-7EB6A21F70D8}"/>
                </a:ext>
              </a:extLst>
            </p:cNvPr>
            <p:cNvSpPr txBox="1"/>
            <p:nvPr/>
          </p:nvSpPr>
          <p:spPr>
            <a:xfrm>
              <a:off x="6196117" y="4843180"/>
              <a:ext cx="16286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>
                  <a:latin typeface="Arial Narrow" panose="020B0606020202030204" pitchFamily="34" charset="0"/>
                  <a:ea typeface="黑体" panose="02010609060101010101" pitchFamily="49" charset="-122"/>
                </a:rPr>
                <a:t>Response Hymn</a:t>
              </a:r>
              <a:endParaRPr lang="zh-CN" altLang="en-US" sz="1100" dirty="0">
                <a:latin typeface="Arial Narrow" panose="020B060602020203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150" name="文本框 149">
              <a:extLst>
                <a:ext uri="{FF2B5EF4-FFF2-40B4-BE49-F238E27FC236}">
                  <a16:creationId xmlns:a16="http://schemas.microsoft.com/office/drawing/2014/main" id="{606A28CD-9565-4031-A365-4E6D6C336312}"/>
                </a:ext>
              </a:extLst>
            </p:cNvPr>
            <p:cNvSpPr txBox="1"/>
            <p:nvPr/>
          </p:nvSpPr>
          <p:spPr>
            <a:xfrm>
              <a:off x="8095945" y="1588485"/>
              <a:ext cx="9337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序乐</a:t>
              </a:r>
            </a:p>
          </p:txBody>
        </p:sp>
        <p:sp>
          <p:nvSpPr>
            <p:cNvPr id="151" name="文本框 150">
              <a:extLst>
                <a:ext uri="{FF2B5EF4-FFF2-40B4-BE49-F238E27FC236}">
                  <a16:creationId xmlns:a16="http://schemas.microsoft.com/office/drawing/2014/main" id="{C0D3037D-C331-4F28-B62F-1B447545F8F3}"/>
                </a:ext>
              </a:extLst>
            </p:cNvPr>
            <p:cNvSpPr txBox="1"/>
            <p:nvPr/>
          </p:nvSpPr>
          <p:spPr>
            <a:xfrm>
              <a:off x="8089123" y="1994429"/>
              <a:ext cx="94737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宣召</a:t>
              </a:r>
            </a:p>
          </p:txBody>
        </p:sp>
        <p:sp>
          <p:nvSpPr>
            <p:cNvPr id="152" name="文本框 151">
              <a:extLst>
                <a:ext uri="{FF2B5EF4-FFF2-40B4-BE49-F238E27FC236}">
                  <a16:creationId xmlns:a16="http://schemas.microsoft.com/office/drawing/2014/main" id="{A7D0B12F-767A-43CD-8594-A24A0BC96A70}"/>
                </a:ext>
              </a:extLst>
            </p:cNvPr>
            <p:cNvSpPr txBox="1"/>
            <p:nvPr/>
          </p:nvSpPr>
          <p:spPr>
            <a:xfrm>
              <a:off x="8092135" y="2197401"/>
              <a:ext cx="9413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始礼祷告</a:t>
              </a:r>
            </a:p>
          </p:txBody>
        </p:sp>
        <p:sp>
          <p:nvSpPr>
            <p:cNvPr id="153" name="文本框 152">
              <a:extLst>
                <a:ext uri="{FF2B5EF4-FFF2-40B4-BE49-F238E27FC236}">
                  <a16:creationId xmlns:a16="http://schemas.microsoft.com/office/drawing/2014/main" id="{4B5AE628-3562-4B16-923F-5C402ECC5428}"/>
                </a:ext>
              </a:extLst>
            </p:cNvPr>
            <p:cNvSpPr txBox="1"/>
            <p:nvPr/>
          </p:nvSpPr>
          <p:spPr>
            <a:xfrm>
              <a:off x="8095945" y="2400373"/>
              <a:ext cx="9337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唱诗</a:t>
              </a:r>
            </a:p>
          </p:txBody>
        </p:sp>
        <p:sp>
          <p:nvSpPr>
            <p:cNvPr id="154" name="文本框 153">
              <a:extLst>
                <a:ext uri="{FF2B5EF4-FFF2-40B4-BE49-F238E27FC236}">
                  <a16:creationId xmlns:a16="http://schemas.microsoft.com/office/drawing/2014/main" id="{69635ADB-DC2C-4514-81C1-29B594B08903}"/>
                </a:ext>
              </a:extLst>
            </p:cNvPr>
            <p:cNvSpPr txBox="1"/>
            <p:nvPr/>
          </p:nvSpPr>
          <p:spPr>
            <a:xfrm>
              <a:off x="8096538" y="3212261"/>
              <a:ext cx="9325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认罪祷告</a:t>
              </a:r>
            </a:p>
          </p:txBody>
        </p:sp>
        <p:sp>
          <p:nvSpPr>
            <p:cNvPr id="155" name="文本框 154">
              <a:extLst>
                <a:ext uri="{FF2B5EF4-FFF2-40B4-BE49-F238E27FC236}">
                  <a16:creationId xmlns:a16="http://schemas.microsoft.com/office/drawing/2014/main" id="{5EEA8118-BF93-46E8-A535-88ED70570556}"/>
                </a:ext>
              </a:extLst>
            </p:cNvPr>
            <p:cNvSpPr txBox="1"/>
            <p:nvPr/>
          </p:nvSpPr>
          <p:spPr>
            <a:xfrm>
              <a:off x="8097124" y="3415233"/>
              <a:ext cx="93137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赦罪确据</a:t>
              </a:r>
            </a:p>
          </p:txBody>
        </p:sp>
        <p:sp>
          <p:nvSpPr>
            <p:cNvPr id="156" name="文本框 155">
              <a:extLst>
                <a:ext uri="{FF2B5EF4-FFF2-40B4-BE49-F238E27FC236}">
                  <a16:creationId xmlns:a16="http://schemas.microsoft.com/office/drawing/2014/main" id="{AFD4F9F7-8681-48BD-A145-49A4665D4900}"/>
                </a:ext>
              </a:extLst>
            </p:cNvPr>
            <p:cNvSpPr txBox="1"/>
            <p:nvPr/>
          </p:nvSpPr>
          <p:spPr>
            <a:xfrm>
              <a:off x="8092135" y="3618205"/>
              <a:ext cx="9413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唱诗</a:t>
              </a:r>
            </a:p>
          </p:txBody>
        </p:sp>
        <p:sp>
          <p:nvSpPr>
            <p:cNvPr id="157" name="文本框 156">
              <a:extLst>
                <a:ext uri="{FF2B5EF4-FFF2-40B4-BE49-F238E27FC236}">
                  <a16:creationId xmlns:a16="http://schemas.microsoft.com/office/drawing/2014/main" id="{5D7FABBE-E076-4B64-BE8F-4C263AE63E9C}"/>
                </a:ext>
              </a:extLst>
            </p:cNvPr>
            <p:cNvSpPr txBox="1"/>
            <p:nvPr/>
          </p:nvSpPr>
          <p:spPr>
            <a:xfrm>
              <a:off x="8095946" y="2603345"/>
              <a:ext cx="9337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信仰告白</a:t>
              </a:r>
            </a:p>
          </p:txBody>
        </p:sp>
        <p:sp>
          <p:nvSpPr>
            <p:cNvPr id="158" name="文本框 157">
              <a:extLst>
                <a:ext uri="{FF2B5EF4-FFF2-40B4-BE49-F238E27FC236}">
                  <a16:creationId xmlns:a16="http://schemas.microsoft.com/office/drawing/2014/main" id="{9C46A683-43B7-4D9E-86B4-E622D822046C}"/>
                </a:ext>
              </a:extLst>
            </p:cNvPr>
            <p:cNvSpPr txBox="1"/>
            <p:nvPr/>
          </p:nvSpPr>
          <p:spPr>
            <a:xfrm>
              <a:off x="8095946" y="3009289"/>
              <a:ext cx="93372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认罪</a:t>
              </a:r>
            </a:p>
          </p:txBody>
        </p:sp>
        <p:sp>
          <p:nvSpPr>
            <p:cNvPr id="161" name="文本框 160">
              <a:extLst>
                <a:ext uri="{FF2B5EF4-FFF2-40B4-BE49-F238E27FC236}">
                  <a16:creationId xmlns:a16="http://schemas.microsoft.com/office/drawing/2014/main" id="{CEC72197-B265-4250-A968-DEF505378BFD}"/>
                </a:ext>
              </a:extLst>
            </p:cNvPr>
            <p:cNvSpPr txBox="1"/>
            <p:nvPr/>
          </p:nvSpPr>
          <p:spPr>
            <a:xfrm>
              <a:off x="8092137" y="2806317"/>
              <a:ext cx="9413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唱诗</a:t>
              </a:r>
            </a:p>
          </p:txBody>
        </p:sp>
        <p:sp>
          <p:nvSpPr>
            <p:cNvPr id="163" name="文本框 162">
              <a:extLst>
                <a:ext uri="{FF2B5EF4-FFF2-40B4-BE49-F238E27FC236}">
                  <a16:creationId xmlns:a16="http://schemas.microsoft.com/office/drawing/2014/main" id="{6870CBAC-06F5-42F6-BBED-9A201E1BE754}"/>
                </a:ext>
              </a:extLst>
            </p:cNvPr>
            <p:cNvSpPr txBox="1"/>
            <p:nvPr/>
          </p:nvSpPr>
          <p:spPr>
            <a:xfrm>
              <a:off x="8092137" y="4430093"/>
              <a:ext cx="9413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主祷文</a:t>
              </a:r>
            </a:p>
          </p:txBody>
        </p:sp>
        <p:sp>
          <p:nvSpPr>
            <p:cNvPr id="165" name="文本框 164">
              <a:extLst>
                <a:ext uri="{FF2B5EF4-FFF2-40B4-BE49-F238E27FC236}">
                  <a16:creationId xmlns:a16="http://schemas.microsoft.com/office/drawing/2014/main" id="{2B05E34A-2F54-40B5-8817-08134053BEDE}"/>
                </a:ext>
              </a:extLst>
            </p:cNvPr>
            <p:cNvSpPr txBox="1"/>
            <p:nvPr/>
          </p:nvSpPr>
          <p:spPr>
            <a:xfrm>
              <a:off x="8092137" y="4227121"/>
              <a:ext cx="9413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感恩祷告</a:t>
              </a:r>
            </a:p>
          </p:txBody>
        </p:sp>
        <p:sp>
          <p:nvSpPr>
            <p:cNvPr id="167" name="文本框 166">
              <a:extLst>
                <a:ext uri="{FF2B5EF4-FFF2-40B4-BE49-F238E27FC236}">
                  <a16:creationId xmlns:a16="http://schemas.microsoft.com/office/drawing/2014/main" id="{852A6A82-D28D-41D1-888F-4E362F86453E}"/>
                </a:ext>
              </a:extLst>
            </p:cNvPr>
            <p:cNvSpPr txBox="1"/>
            <p:nvPr/>
          </p:nvSpPr>
          <p:spPr>
            <a:xfrm>
              <a:off x="8092135" y="3821177"/>
              <a:ext cx="9413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奉献</a:t>
              </a:r>
            </a:p>
          </p:txBody>
        </p:sp>
        <p:sp>
          <p:nvSpPr>
            <p:cNvPr id="168" name="文本框 167">
              <a:extLst>
                <a:ext uri="{FF2B5EF4-FFF2-40B4-BE49-F238E27FC236}">
                  <a16:creationId xmlns:a16="http://schemas.microsoft.com/office/drawing/2014/main" id="{B2178C1B-D657-4A44-A640-0F3C53788DFF}"/>
                </a:ext>
              </a:extLst>
            </p:cNvPr>
            <p:cNvSpPr txBox="1"/>
            <p:nvPr/>
          </p:nvSpPr>
          <p:spPr>
            <a:xfrm>
              <a:off x="8089122" y="4024149"/>
              <a:ext cx="93136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三一颂</a:t>
              </a:r>
            </a:p>
          </p:txBody>
        </p:sp>
        <p:sp>
          <p:nvSpPr>
            <p:cNvPr id="169" name="文本框 168">
              <a:extLst>
                <a:ext uri="{FF2B5EF4-FFF2-40B4-BE49-F238E27FC236}">
                  <a16:creationId xmlns:a16="http://schemas.microsoft.com/office/drawing/2014/main" id="{AAAB25ED-7623-4278-B139-B66CA1235F26}"/>
                </a:ext>
              </a:extLst>
            </p:cNvPr>
            <p:cNvSpPr txBox="1"/>
            <p:nvPr/>
          </p:nvSpPr>
          <p:spPr>
            <a:xfrm>
              <a:off x="8092135" y="4633065"/>
              <a:ext cx="9413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证道</a:t>
              </a:r>
            </a:p>
          </p:txBody>
        </p:sp>
        <p:sp>
          <p:nvSpPr>
            <p:cNvPr id="170" name="文本框 169">
              <a:extLst>
                <a:ext uri="{FF2B5EF4-FFF2-40B4-BE49-F238E27FC236}">
                  <a16:creationId xmlns:a16="http://schemas.microsoft.com/office/drawing/2014/main" id="{71CDF985-F82C-4DD3-83E6-CF3D0E96AF7C}"/>
                </a:ext>
              </a:extLst>
            </p:cNvPr>
            <p:cNvSpPr txBox="1"/>
            <p:nvPr/>
          </p:nvSpPr>
          <p:spPr>
            <a:xfrm>
              <a:off x="8092135" y="5039009"/>
              <a:ext cx="9413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圣餐</a:t>
              </a:r>
            </a:p>
          </p:txBody>
        </p:sp>
        <p:sp>
          <p:nvSpPr>
            <p:cNvPr id="171" name="文本框 170">
              <a:extLst>
                <a:ext uri="{FF2B5EF4-FFF2-40B4-BE49-F238E27FC236}">
                  <a16:creationId xmlns:a16="http://schemas.microsoft.com/office/drawing/2014/main" id="{7421F470-8EC4-4A15-B29F-FE462CC6530A}"/>
                </a:ext>
              </a:extLst>
            </p:cNvPr>
            <p:cNvSpPr txBox="1"/>
            <p:nvPr/>
          </p:nvSpPr>
          <p:spPr>
            <a:xfrm>
              <a:off x="8092135" y="5241984"/>
              <a:ext cx="9413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祝福差遣</a:t>
              </a:r>
            </a:p>
          </p:txBody>
        </p:sp>
        <p:sp>
          <p:nvSpPr>
            <p:cNvPr id="173" name="文本框 172">
              <a:extLst>
                <a:ext uri="{FF2B5EF4-FFF2-40B4-BE49-F238E27FC236}">
                  <a16:creationId xmlns:a16="http://schemas.microsoft.com/office/drawing/2014/main" id="{F2853EDA-ED43-43F5-A582-EC4261A934C7}"/>
                </a:ext>
              </a:extLst>
            </p:cNvPr>
            <p:cNvSpPr txBox="1"/>
            <p:nvPr/>
          </p:nvSpPr>
          <p:spPr>
            <a:xfrm>
              <a:off x="8092135" y="4836037"/>
              <a:ext cx="94134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回应诗歌</a:t>
              </a:r>
            </a:p>
          </p:txBody>
        </p:sp>
        <p:sp>
          <p:nvSpPr>
            <p:cNvPr id="187" name="文本框 186">
              <a:extLst>
                <a:ext uri="{FF2B5EF4-FFF2-40B4-BE49-F238E27FC236}">
                  <a16:creationId xmlns:a16="http://schemas.microsoft.com/office/drawing/2014/main" id="{9F962078-A0DE-48B5-8A02-374B809F7F35}"/>
                </a:ext>
              </a:extLst>
            </p:cNvPr>
            <p:cNvSpPr txBox="1"/>
            <p:nvPr/>
          </p:nvSpPr>
          <p:spPr>
            <a:xfrm>
              <a:off x="8095945" y="1791457"/>
              <a:ext cx="9337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latin typeface="等线" panose="02010600030101010101" pitchFamily="2" charset="-122"/>
                  <a:ea typeface="等线" panose="02010600030101010101" pitchFamily="2" charset="-122"/>
                </a:rPr>
                <a:t>报告</a:t>
              </a: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四、范例</a:t>
            </a: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7CE378B9-5410-4B47-B5CE-54F40B88F8EC}"/>
              </a:ext>
            </a:extLst>
          </p:cNvPr>
          <p:cNvSpPr/>
          <p:nvPr/>
        </p:nvSpPr>
        <p:spPr>
          <a:xfrm>
            <a:off x="5733048" y="1801031"/>
            <a:ext cx="1347190" cy="175483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B2CE156C-395C-427A-AB32-77FAB2392C8D}"/>
              </a:ext>
            </a:extLst>
          </p:cNvPr>
          <p:cNvSpPr/>
          <p:nvPr/>
        </p:nvSpPr>
        <p:spPr>
          <a:xfrm>
            <a:off x="5733048" y="2641476"/>
            <a:ext cx="1347190" cy="175483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A73B1871-49C5-4BC7-A0DC-367CCF0831B0}"/>
              </a:ext>
            </a:extLst>
          </p:cNvPr>
          <p:cNvSpPr/>
          <p:nvPr/>
        </p:nvSpPr>
        <p:spPr>
          <a:xfrm>
            <a:off x="5733048" y="4081636"/>
            <a:ext cx="1347190" cy="175483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155C3901-08AD-46FE-B2DA-B8A78D4D3876}"/>
              </a:ext>
            </a:extLst>
          </p:cNvPr>
          <p:cNvGrpSpPr/>
          <p:nvPr/>
        </p:nvGrpSpPr>
        <p:grpSpPr>
          <a:xfrm>
            <a:off x="1619672" y="1402511"/>
            <a:ext cx="2232248" cy="4269531"/>
            <a:chOff x="1331640" y="1402511"/>
            <a:chExt cx="2232248" cy="4269531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27BA2342-FFFF-4B61-887E-C562B7B746FB}"/>
                </a:ext>
              </a:extLst>
            </p:cNvPr>
            <p:cNvSpPr/>
            <p:nvPr/>
          </p:nvSpPr>
          <p:spPr>
            <a:xfrm>
              <a:off x="1331640" y="1402511"/>
              <a:ext cx="2232248" cy="426953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文本框 99">
              <a:extLst>
                <a:ext uri="{FF2B5EF4-FFF2-40B4-BE49-F238E27FC236}">
                  <a16:creationId xmlns:a16="http://schemas.microsoft.com/office/drawing/2014/main" id="{7B515F8C-C62D-495B-A570-99EC2B47FA1D}"/>
                </a:ext>
              </a:extLst>
            </p:cNvPr>
            <p:cNvSpPr txBox="1"/>
            <p:nvPr/>
          </p:nvSpPr>
          <p:spPr>
            <a:xfrm>
              <a:off x="1999569" y="1445469"/>
              <a:ext cx="9337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序乐</a:t>
              </a:r>
            </a:p>
          </p:txBody>
        </p:sp>
        <p:sp>
          <p:nvSpPr>
            <p:cNvPr id="101" name="文本框 100">
              <a:extLst>
                <a:ext uri="{FF2B5EF4-FFF2-40B4-BE49-F238E27FC236}">
                  <a16:creationId xmlns:a16="http://schemas.microsoft.com/office/drawing/2014/main" id="{CEC5E9AF-7E2A-4EE3-B22A-E2D78DE628A2}"/>
                </a:ext>
              </a:extLst>
            </p:cNvPr>
            <p:cNvSpPr txBox="1"/>
            <p:nvPr/>
          </p:nvSpPr>
          <p:spPr>
            <a:xfrm>
              <a:off x="1992747" y="1631017"/>
              <a:ext cx="9473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宣召</a:t>
              </a:r>
            </a:p>
          </p:txBody>
        </p:sp>
        <p:sp>
          <p:nvSpPr>
            <p:cNvPr id="102" name="文本框 101">
              <a:extLst>
                <a:ext uri="{FF2B5EF4-FFF2-40B4-BE49-F238E27FC236}">
                  <a16:creationId xmlns:a16="http://schemas.microsoft.com/office/drawing/2014/main" id="{A617D7AF-3415-4325-AE6D-99318103C1D4}"/>
                </a:ext>
              </a:extLst>
            </p:cNvPr>
            <p:cNvSpPr txBox="1"/>
            <p:nvPr/>
          </p:nvSpPr>
          <p:spPr>
            <a:xfrm>
              <a:off x="1995759" y="1816565"/>
              <a:ext cx="9413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始礼祷告</a:t>
              </a:r>
            </a:p>
          </p:txBody>
        </p:sp>
        <p:sp>
          <p:nvSpPr>
            <p:cNvPr id="103" name="文本框 102">
              <a:extLst>
                <a:ext uri="{FF2B5EF4-FFF2-40B4-BE49-F238E27FC236}">
                  <a16:creationId xmlns:a16="http://schemas.microsoft.com/office/drawing/2014/main" id="{17CE685A-709E-4696-B503-40FC72A5DB7C}"/>
                </a:ext>
              </a:extLst>
            </p:cNvPr>
            <p:cNvSpPr txBox="1"/>
            <p:nvPr/>
          </p:nvSpPr>
          <p:spPr>
            <a:xfrm>
              <a:off x="1999569" y="2002115"/>
              <a:ext cx="9337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唱诗（颂赞）</a:t>
              </a:r>
            </a:p>
          </p:txBody>
        </p:sp>
        <p:sp>
          <p:nvSpPr>
            <p:cNvPr id="104" name="文本框 103">
              <a:extLst>
                <a:ext uri="{FF2B5EF4-FFF2-40B4-BE49-F238E27FC236}">
                  <a16:creationId xmlns:a16="http://schemas.microsoft.com/office/drawing/2014/main" id="{51863E8A-F6B6-4790-A3D4-3CBCCF5AA645}"/>
                </a:ext>
              </a:extLst>
            </p:cNvPr>
            <p:cNvSpPr txBox="1"/>
            <p:nvPr/>
          </p:nvSpPr>
          <p:spPr>
            <a:xfrm>
              <a:off x="2000162" y="2187663"/>
              <a:ext cx="93254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认罪祷告</a:t>
              </a:r>
            </a:p>
          </p:txBody>
        </p:sp>
        <p:sp>
          <p:nvSpPr>
            <p:cNvPr id="105" name="文本框 104">
              <a:extLst>
                <a:ext uri="{FF2B5EF4-FFF2-40B4-BE49-F238E27FC236}">
                  <a16:creationId xmlns:a16="http://schemas.microsoft.com/office/drawing/2014/main" id="{9B5F9C20-228C-4FD8-A527-6C4A819D828D}"/>
                </a:ext>
              </a:extLst>
            </p:cNvPr>
            <p:cNvSpPr txBox="1"/>
            <p:nvPr/>
          </p:nvSpPr>
          <p:spPr>
            <a:xfrm>
              <a:off x="2000748" y="2373211"/>
              <a:ext cx="931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宣赦</a:t>
              </a:r>
            </a:p>
          </p:txBody>
        </p:sp>
        <p:sp>
          <p:nvSpPr>
            <p:cNvPr id="106" name="文本框 105">
              <a:extLst>
                <a:ext uri="{FF2B5EF4-FFF2-40B4-BE49-F238E27FC236}">
                  <a16:creationId xmlns:a16="http://schemas.microsoft.com/office/drawing/2014/main" id="{859BFC7B-9F0C-4CD8-8CE4-AB73DEB72540}"/>
                </a:ext>
              </a:extLst>
            </p:cNvPr>
            <p:cNvSpPr txBox="1"/>
            <p:nvPr/>
          </p:nvSpPr>
          <p:spPr>
            <a:xfrm>
              <a:off x="1995759" y="2558760"/>
              <a:ext cx="9413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唱诗（确据）</a:t>
              </a:r>
            </a:p>
          </p:txBody>
        </p:sp>
        <p:sp>
          <p:nvSpPr>
            <p:cNvPr id="107" name="文本框 106">
              <a:extLst>
                <a:ext uri="{FF2B5EF4-FFF2-40B4-BE49-F238E27FC236}">
                  <a16:creationId xmlns:a16="http://schemas.microsoft.com/office/drawing/2014/main" id="{619C6073-0563-475F-B23A-A26F54FBC2B0}"/>
                </a:ext>
              </a:extLst>
            </p:cNvPr>
            <p:cNvSpPr txBox="1"/>
            <p:nvPr/>
          </p:nvSpPr>
          <p:spPr>
            <a:xfrm>
              <a:off x="1999570" y="2744308"/>
              <a:ext cx="9337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信仰告白</a:t>
              </a:r>
            </a:p>
          </p:txBody>
        </p:sp>
        <p:sp>
          <p:nvSpPr>
            <p:cNvPr id="108" name="文本框 107">
              <a:extLst>
                <a:ext uri="{FF2B5EF4-FFF2-40B4-BE49-F238E27FC236}">
                  <a16:creationId xmlns:a16="http://schemas.microsoft.com/office/drawing/2014/main" id="{F3E09AEC-2550-4C12-9382-69539230E627}"/>
                </a:ext>
              </a:extLst>
            </p:cNvPr>
            <p:cNvSpPr txBox="1"/>
            <p:nvPr/>
          </p:nvSpPr>
          <p:spPr>
            <a:xfrm>
              <a:off x="1999570" y="2929857"/>
              <a:ext cx="93372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启应经文</a:t>
              </a:r>
            </a:p>
          </p:txBody>
        </p:sp>
        <p:sp>
          <p:nvSpPr>
            <p:cNvPr id="111" name="文本框 110">
              <a:extLst>
                <a:ext uri="{FF2B5EF4-FFF2-40B4-BE49-F238E27FC236}">
                  <a16:creationId xmlns:a16="http://schemas.microsoft.com/office/drawing/2014/main" id="{529C8150-EF78-46BF-A65C-124C8B556379}"/>
                </a:ext>
              </a:extLst>
            </p:cNvPr>
            <p:cNvSpPr txBox="1"/>
            <p:nvPr/>
          </p:nvSpPr>
          <p:spPr>
            <a:xfrm>
              <a:off x="1995761" y="3115408"/>
              <a:ext cx="941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</a:t>
              </a:r>
            </a:p>
          </p:txBody>
        </p:sp>
        <p:sp>
          <p:nvSpPr>
            <p:cNvPr id="113" name="文本框 112">
              <a:extLst>
                <a:ext uri="{FF2B5EF4-FFF2-40B4-BE49-F238E27FC236}">
                  <a16:creationId xmlns:a16="http://schemas.microsoft.com/office/drawing/2014/main" id="{38B3FE3A-3EA5-4744-A7C2-9BE463A086FC}"/>
                </a:ext>
              </a:extLst>
            </p:cNvPr>
            <p:cNvSpPr txBox="1"/>
            <p:nvPr/>
          </p:nvSpPr>
          <p:spPr>
            <a:xfrm>
              <a:off x="1995761" y="3299840"/>
              <a:ext cx="941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牧祷</a:t>
              </a:r>
            </a:p>
          </p:txBody>
        </p:sp>
        <p:sp>
          <p:nvSpPr>
            <p:cNvPr id="117" name="文本框 116">
              <a:extLst>
                <a:ext uri="{FF2B5EF4-FFF2-40B4-BE49-F238E27FC236}">
                  <a16:creationId xmlns:a16="http://schemas.microsoft.com/office/drawing/2014/main" id="{4FAAE473-5407-451B-87C7-DE17AF129256}"/>
                </a:ext>
              </a:extLst>
            </p:cNvPr>
            <p:cNvSpPr txBox="1"/>
            <p:nvPr/>
          </p:nvSpPr>
          <p:spPr>
            <a:xfrm>
              <a:off x="1995761" y="3854306"/>
              <a:ext cx="941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奉献祷告</a:t>
              </a:r>
            </a:p>
          </p:txBody>
        </p:sp>
        <p:sp>
          <p:nvSpPr>
            <p:cNvPr id="118" name="文本框 117">
              <a:extLst>
                <a:ext uri="{FF2B5EF4-FFF2-40B4-BE49-F238E27FC236}">
                  <a16:creationId xmlns:a16="http://schemas.microsoft.com/office/drawing/2014/main" id="{FB6F1A45-01ED-45CB-A35D-EEA87D7319BE}"/>
                </a:ext>
              </a:extLst>
            </p:cNvPr>
            <p:cNvSpPr txBox="1"/>
            <p:nvPr/>
          </p:nvSpPr>
          <p:spPr>
            <a:xfrm>
              <a:off x="1999569" y="4224500"/>
              <a:ext cx="9337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唱诗（回应）</a:t>
              </a:r>
            </a:p>
          </p:txBody>
        </p:sp>
        <p:sp>
          <p:nvSpPr>
            <p:cNvPr id="119" name="文本框 118">
              <a:extLst>
                <a:ext uri="{FF2B5EF4-FFF2-40B4-BE49-F238E27FC236}">
                  <a16:creationId xmlns:a16="http://schemas.microsoft.com/office/drawing/2014/main" id="{1556E721-5CF4-4BCE-8B69-7C821BF00B46}"/>
                </a:ext>
              </a:extLst>
            </p:cNvPr>
            <p:cNvSpPr txBox="1"/>
            <p:nvPr/>
          </p:nvSpPr>
          <p:spPr>
            <a:xfrm>
              <a:off x="1995759" y="3486635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奉献</a:t>
              </a:r>
            </a:p>
          </p:txBody>
        </p:sp>
        <p:sp>
          <p:nvSpPr>
            <p:cNvPr id="120" name="文本框 119">
              <a:extLst>
                <a:ext uri="{FF2B5EF4-FFF2-40B4-BE49-F238E27FC236}">
                  <a16:creationId xmlns:a16="http://schemas.microsoft.com/office/drawing/2014/main" id="{45C7044D-ED41-475A-A745-BA32EF2B1172}"/>
                </a:ext>
              </a:extLst>
            </p:cNvPr>
            <p:cNvSpPr txBox="1"/>
            <p:nvPr/>
          </p:nvSpPr>
          <p:spPr>
            <a:xfrm>
              <a:off x="2088079" y="3670471"/>
              <a:ext cx="7567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唱诗</a:t>
              </a:r>
            </a:p>
          </p:txBody>
        </p:sp>
        <p:sp>
          <p:nvSpPr>
            <p:cNvPr id="121" name="文本框 120">
              <a:extLst>
                <a:ext uri="{FF2B5EF4-FFF2-40B4-BE49-F238E27FC236}">
                  <a16:creationId xmlns:a16="http://schemas.microsoft.com/office/drawing/2014/main" id="{251BA97C-63C3-410F-9A36-C5A13B07E8C1}"/>
                </a:ext>
              </a:extLst>
            </p:cNvPr>
            <p:cNvSpPr txBox="1"/>
            <p:nvPr/>
          </p:nvSpPr>
          <p:spPr>
            <a:xfrm>
              <a:off x="1995759" y="4038141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证道</a:t>
              </a:r>
            </a:p>
          </p:txBody>
        </p:sp>
        <p:sp>
          <p:nvSpPr>
            <p:cNvPr id="122" name="文本框 121">
              <a:extLst>
                <a:ext uri="{FF2B5EF4-FFF2-40B4-BE49-F238E27FC236}">
                  <a16:creationId xmlns:a16="http://schemas.microsoft.com/office/drawing/2014/main" id="{72F34852-EEF0-422E-A0C6-F6F72366B875}"/>
                </a:ext>
              </a:extLst>
            </p:cNvPr>
            <p:cNvSpPr txBox="1"/>
            <p:nvPr/>
          </p:nvSpPr>
          <p:spPr>
            <a:xfrm>
              <a:off x="1995759" y="4396219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solidFill>
                    <a:schemeClr val="bg1">
                      <a:lumMod val="6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圣餐</a:t>
              </a:r>
            </a:p>
          </p:txBody>
        </p:sp>
        <p:sp>
          <p:nvSpPr>
            <p:cNvPr id="123" name="文本框 122">
              <a:extLst>
                <a:ext uri="{FF2B5EF4-FFF2-40B4-BE49-F238E27FC236}">
                  <a16:creationId xmlns:a16="http://schemas.microsoft.com/office/drawing/2014/main" id="{1DEB78C9-9414-4063-AF62-5F4936DC2122}"/>
                </a:ext>
              </a:extLst>
            </p:cNvPr>
            <p:cNvSpPr txBox="1"/>
            <p:nvPr/>
          </p:nvSpPr>
          <p:spPr>
            <a:xfrm>
              <a:off x="1995759" y="4580053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祝福差遣</a:t>
              </a:r>
            </a:p>
          </p:txBody>
        </p:sp>
        <p:sp>
          <p:nvSpPr>
            <p:cNvPr id="124" name="文本框 123">
              <a:extLst>
                <a:ext uri="{FF2B5EF4-FFF2-40B4-BE49-F238E27FC236}">
                  <a16:creationId xmlns:a16="http://schemas.microsoft.com/office/drawing/2014/main" id="{41C7DA26-6E25-44A7-BCDD-93E59103AB59}"/>
                </a:ext>
              </a:extLst>
            </p:cNvPr>
            <p:cNvSpPr txBox="1"/>
            <p:nvPr/>
          </p:nvSpPr>
          <p:spPr>
            <a:xfrm>
              <a:off x="1995759" y="4763889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报告</a:t>
              </a:r>
            </a:p>
          </p:txBody>
        </p:sp>
        <p:sp>
          <p:nvSpPr>
            <p:cNvPr id="125" name="文本框 124">
              <a:extLst>
                <a:ext uri="{FF2B5EF4-FFF2-40B4-BE49-F238E27FC236}">
                  <a16:creationId xmlns:a16="http://schemas.microsoft.com/office/drawing/2014/main" id="{C2C88B0B-63F6-4EB9-9550-DC0833679D75}"/>
                </a:ext>
              </a:extLst>
            </p:cNvPr>
            <p:cNvSpPr txBox="1"/>
            <p:nvPr/>
          </p:nvSpPr>
          <p:spPr>
            <a:xfrm>
              <a:off x="1995759" y="4947724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迎新</a:t>
              </a:r>
            </a:p>
          </p:txBody>
        </p:sp>
        <p:sp>
          <p:nvSpPr>
            <p:cNvPr id="127" name="文本框 126">
              <a:extLst>
                <a:ext uri="{FF2B5EF4-FFF2-40B4-BE49-F238E27FC236}">
                  <a16:creationId xmlns:a16="http://schemas.microsoft.com/office/drawing/2014/main" id="{A89CCAA6-34C0-4CD2-B009-F9CD9150844C}"/>
                </a:ext>
              </a:extLst>
            </p:cNvPr>
            <p:cNvSpPr txBox="1"/>
            <p:nvPr/>
          </p:nvSpPr>
          <p:spPr>
            <a:xfrm>
              <a:off x="1995759" y="5305772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结束（殿乐）</a:t>
              </a:r>
            </a:p>
          </p:txBody>
        </p:sp>
        <p:sp>
          <p:nvSpPr>
            <p:cNvPr id="138" name="文本框 137">
              <a:extLst>
                <a:ext uri="{FF2B5EF4-FFF2-40B4-BE49-F238E27FC236}">
                  <a16:creationId xmlns:a16="http://schemas.microsoft.com/office/drawing/2014/main" id="{B98BD3AD-0C3B-49DE-9631-2F497AE9B6FC}"/>
                </a:ext>
              </a:extLst>
            </p:cNvPr>
            <p:cNvSpPr txBox="1"/>
            <p:nvPr/>
          </p:nvSpPr>
          <p:spPr>
            <a:xfrm>
              <a:off x="1995759" y="5131559"/>
              <a:ext cx="94134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100" dirty="0">
                  <a:latin typeface="黑体" panose="02010609060101010101" pitchFamily="49" charset="-122"/>
                  <a:ea typeface="黑体" panose="02010609060101010101" pitchFamily="49" charset="-122"/>
                </a:rPr>
                <a:t>问安</a:t>
              </a:r>
            </a:p>
          </p:txBody>
        </p:sp>
      </p:grpSp>
      <p:sp>
        <p:nvSpPr>
          <p:cNvPr id="139" name="矩形 138">
            <a:extLst>
              <a:ext uri="{FF2B5EF4-FFF2-40B4-BE49-F238E27FC236}">
                <a16:creationId xmlns:a16="http://schemas.microsoft.com/office/drawing/2014/main" id="{BB41A342-1116-4251-9BCD-66A20892518F}"/>
              </a:ext>
            </a:extLst>
          </p:cNvPr>
          <p:cNvSpPr/>
          <p:nvPr/>
        </p:nvSpPr>
        <p:spPr>
          <a:xfrm>
            <a:off x="2080870" y="2785492"/>
            <a:ext cx="1347190" cy="358320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  <p:sp>
        <p:nvSpPr>
          <p:cNvPr id="140" name="矩形 139">
            <a:extLst>
              <a:ext uri="{FF2B5EF4-FFF2-40B4-BE49-F238E27FC236}">
                <a16:creationId xmlns:a16="http://schemas.microsoft.com/office/drawing/2014/main" id="{4BCB77B2-4423-4F58-B2E2-0F1E35A26E5B}"/>
              </a:ext>
            </a:extLst>
          </p:cNvPr>
          <p:cNvSpPr/>
          <p:nvPr/>
        </p:nvSpPr>
        <p:spPr>
          <a:xfrm>
            <a:off x="2080870" y="4812926"/>
            <a:ext cx="1347190" cy="514839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/>
          </a:p>
        </p:txBody>
      </p:sp>
    </p:spTree>
    <p:extLst>
      <p:ext uri="{BB962C8B-B14F-4D97-AF65-F5344CB8AC3E}">
        <p14:creationId xmlns:p14="http://schemas.microsoft.com/office/powerpoint/2010/main" val="20769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9" grpId="0" animBg="1"/>
      <p:bldP spid="14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小结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1" y="1417340"/>
            <a:ext cx="7200800" cy="3662660"/>
          </a:xfrm>
        </p:spPr>
        <p:txBody>
          <a:bodyPr>
            <a:normAutofit/>
          </a:bodyPr>
          <a:lstStyle/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目标：荣耀神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以神为中心</a:t>
            </a: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原则：限定性原则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以神定规的方式</a:t>
            </a: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结构：福音模式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 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以福音再现为架构</a:t>
            </a:r>
          </a:p>
        </p:txBody>
      </p:sp>
    </p:spTree>
    <p:extLst>
      <p:ext uri="{BB962C8B-B14F-4D97-AF65-F5344CB8AC3E}">
        <p14:creationId xmlns:p14="http://schemas.microsoft.com/office/powerpoint/2010/main" val="296055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问答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5D109333-B89A-4205-9F2F-024832CAAC1C}"/>
              </a:ext>
            </a:extLst>
          </p:cNvPr>
          <p:cNvSpPr txBox="1">
            <a:spLocks/>
          </p:cNvSpPr>
          <p:nvPr/>
        </p:nvSpPr>
        <p:spPr>
          <a:xfrm>
            <a:off x="495300" y="2569468"/>
            <a:ext cx="8153400" cy="8255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67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Q&amp;A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1639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64E5A3-8F2D-44A4-B239-842A41A9EB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72540" y="2197430"/>
            <a:ext cx="6794500" cy="28825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8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</p:spTree>
    <p:extLst>
      <p:ext uri="{BB962C8B-B14F-4D97-AF65-F5344CB8AC3E}">
        <p14:creationId xmlns:p14="http://schemas.microsoft.com/office/powerpoint/2010/main" val="115438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376536" y="1333500"/>
            <a:ext cx="7299920" cy="8255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  <p:sp>
        <p:nvSpPr>
          <p:cNvPr id="3" name="文本占位符 7">
            <a:extLst>
              <a:ext uri="{FF2B5EF4-FFF2-40B4-BE49-F238E27FC236}">
                <a16:creationId xmlns:a16="http://schemas.microsoft.com/office/drawing/2014/main" id="{2E354039-D84D-4A96-9D2E-D91901B3E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601" y="2569470"/>
            <a:ext cx="7200800" cy="576065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蒙神悦纳的敬拜设计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设计理念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71601" y="1417340"/>
            <a:ext cx="7200800" cy="3662660"/>
          </a:xfrm>
        </p:spPr>
        <p:txBody>
          <a:bodyPr>
            <a:normAutofit/>
          </a:bodyPr>
          <a:lstStyle/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敬拜的目的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敬拜的原则</a:t>
            </a:r>
          </a:p>
          <a:p>
            <a:pPr marL="361947" indent="-361947">
              <a:lnSpc>
                <a:spcPct val="150000"/>
              </a:lnSpc>
              <a:spcBef>
                <a:spcPts val="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敬拜的结构</a:t>
            </a:r>
          </a:p>
        </p:txBody>
      </p:sp>
    </p:spTree>
    <p:extLst>
      <p:ext uri="{BB962C8B-B14F-4D97-AF65-F5344CB8AC3E}">
        <p14:creationId xmlns:p14="http://schemas.microsoft.com/office/powerpoint/2010/main" val="42408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971601" y="2569470"/>
            <a:ext cx="7200800" cy="576065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一、敬拜的目的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376536" y="1333500"/>
            <a:ext cx="7299920" cy="8255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</p:spTree>
    <p:extLst>
      <p:ext uri="{BB962C8B-B14F-4D97-AF65-F5344CB8AC3E}">
        <p14:creationId xmlns:p14="http://schemas.microsoft.com/office/powerpoint/2010/main" val="393780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一、敬拜的目的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indent="-361947" algn="just">
              <a:spcBef>
                <a:spcPts val="1200"/>
              </a:spcBef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敬拜的目的是什么？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威敏小要理问答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第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问：人生的首要目的是什么？</a:t>
            </a:r>
          </a:p>
          <a:p>
            <a:pPr marL="304797" lvl="1" indent="0" algn="just">
              <a:spcBef>
                <a:spcPts val="1200"/>
              </a:spcBef>
              <a:buNone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       答：人生的首要目的就是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荣耀神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，并以他为乐，直到永远。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林前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10:31 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所以你们或吃或喝，无论作什么，都要为</a:t>
            </a:r>
            <a:r>
              <a:rPr lang="zh-CN" altLang="zh-CN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荣耀神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而行。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敬拜的目的是为“荣耀神”</a:t>
            </a: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诗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86:9 </a:t>
            </a:r>
            <a:r>
              <a:rPr lang="zh-CN" altLang="zh-CN" sz="2000" dirty="0">
                <a:latin typeface="华文楷体" pitchFamily="2" charset="-122"/>
                <a:ea typeface="华文楷体" pitchFamily="2" charset="-122"/>
              </a:rPr>
              <a:t>主啊，你所造的万民都要来敬拜你，他们也要</a:t>
            </a:r>
            <a:r>
              <a:rPr lang="zh-CN" altLang="zh-CN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荣耀你的名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敬拜应单单注目神的荣耀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190500"/>
            <a:ext cx="8153400" cy="8255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一、敬拜的目的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17343"/>
            <a:ext cx="8064896" cy="4020447"/>
          </a:xfrm>
        </p:spPr>
        <p:txBody>
          <a:bodyPr>
            <a:noAutofit/>
          </a:bodyPr>
          <a:lstStyle/>
          <a:p>
            <a:pPr marL="361947" lvl="1" indent="-361947" algn="just">
              <a:spcBef>
                <a:spcPts val="12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敬拜应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以神为中心</a:t>
            </a:r>
            <a:endParaRPr lang="en-US" altLang="zh-CN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敬拜应以神为中心和出发点，并非为取悦人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罗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11:36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因为万有都是本于他，依靠他，归于他；愿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荣耀归给他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，直到永远！阿们。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l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人的情感是对敬拜中心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神的荣耀的回应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约</a:t>
            </a:r>
            <a:r>
              <a:rPr lang="en-US" altLang="zh-CN" sz="2000" dirty="0">
                <a:latin typeface="华文楷体" pitchFamily="2" charset="-122"/>
                <a:ea typeface="华文楷体" pitchFamily="2" charset="-122"/>
              </a:rPr>
              <a:t>12:32 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我若从地上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被举起来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，就要</a:t>
            </a:r>
            <a:r>
              <a:rPr lang="zh-CN" altLang="en-US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itchFamily="2" charset="-122"/>
                <a:ea typeface="华文楷体" pitchFamily="2" charset="-122"/>
              </a:rPr>
              <a:t>吸引万人</a:t>
            </a:r>
            <a:r>
              <a:rPr lang="zh-CN" altLang="en-US" sz="2000" dirty="0">
                <a:latin typeface="华文楷体" pitchFamily="2" charset="-122"/>
                <a:ea typeface="华文楷体" pitchFamily="2" charset="-122"/>
              </a:rPr>
              <a:t>来归我。</a:t>
            </a: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  <a:p>
            <a:pPr marL="647697" lvl="1" indent="-342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altLang="zh-CN" sz="2000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744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971601" y="2569470"/>
            <a:ext cx="7200800" cy="576065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二、敬拜的原则</a:t>
            </a:r>
          </a:p>
        </p:txBody>
      </p:sp>
      <p:sp>
        <p:nvSpPr>
          <p:cNvPr id="6" name="标题 6">
            <a:extLst>
              <a:ext uri="{FF2B5EF4-FFF2-40B4-BE49-F238E27FC236}">
                <a16:creationId xmlns:a16="http://schemas.microsoft.com/office/drawing/2014/main" id="{A41FE689-237C-45A9-85EF-C95329EA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36" y="1333500"/>
            <a:ext cx="7299920" cy="8255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合乎圣经的主日敬拜</a:t>
            </a:r>
          </a:p>
        </p:txBody>
      </p:sp>
    </p:spTree>
    <p:extLst>
      <p:ext uri="{BB962C8B-B14F-4D97-AF65-F5344CB8AC3E}">
        <p14:creationId xmlns:p14="http://schemas.microsoft.com/office/powerpoint/2010/main" val="2649170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性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性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8532</TotalTime>
  <Words>4752</Words>
  <Application>Microsoft Office PowerPoint</Application>
  <PresentationFormat>全屏显示(16:10)</PresentationFormat>
  <Paragraphs>1030</Paragraphs>
  <Slides>36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7" baseType="lpstr">
      <vt:lpstr>等线</vt:lpstr>
      <vt:lpstr>黑体</vt:lpstr>
      <vt:lpstr>华文楷体</vt:lpstr>
      <vt:lpstr>微软雅黑</vt:lpstr>
      <vt:lpstr>Arial</vt:lpstr>
      <vt:lpstr>Arial Narrow</vt:lpstr>
      <vt:lpstr>Calibri</vt:lpstr>
      <vt:lpstr>Tw Cen MT</vt:lpstr>
      <vt:lpstr>Wingdings</vt:lpstr>
      <vt:lpstr>Wingdings 2</vt:lpstr>
      <vt:lpstr>中性</vt:lpstr>
      <vt:lpstr>合乎圣经的主日敬拜</vt:lpstr>
      <vt:lpstr>思考问题</vt:lpstr>
      <vt:lpstr>常见现象</vt:lpstr>
      <vt:lpstr>合乎圣经的主日敬拜</vt:lpstr>
      <vt:lpstr>设计理念</vt:lpstr>
      <vt:lpstr>合乎圣经的主日敬拜</vt:lpstr>
      <vt:lpstr>一、敬拜的目的</vt:lpstr>
      <vt:lpstr>一、敬拜的目的</vt:lpstr>
      <vt:lpstr>合乎圣经的主日敬拜</vt:lpstr>
      <vt:lpstr>二、敬拜的原则</vt:lpstr>
      <vt:lpstr>二、敬拜的原则</vt:lpstr>
      <vt:lpstr>二、敬拜的原则</vt:lpstr>
      <vt:lpstr>二、敬拜的原则</vt:lpstr>
      <vt:lpstr>合乎圣经的主日敬拜</vt:lpstr>
      <vt:lpstr>三、敬拜的结构</vt:lpstr>
      <vt:lpstr>三、敬拜的结构</vt:lpstr>
      <vt:lpstr>三、敬拜的结构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三、敬拜的结构</vt:lpstr>
      <vt:lpstr>三、敬拜的结构</vt:lpstr>
      <vt:lpstr>合乎圣经的主日敬拜</vt:lpstr>
      <vt:lpstr>四、程序范例</vt:lpstr>
      <vt:lpstr>四、程序范例</vt:lpstr>
      <vt:lpstr>PowerPoint 演示文稿</vt:lpstr>
      <vt:lpstr>四、程序范例</vt:lpstr>
      <vt:lpstr>四、范例</vt:lpstr>
      <vt:lpstr>小结</vt:lpstr>
      <vt:lpstr>问答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蒙神悦纳的敬拜</dc:title>
  <dc:creator>Thomas</dc:creator>
  <cp:lastModifiedBy>磊 冯</cp:lastModifiedBy>
  <cp:revision>838</cp:revision>
  <dcterms:created xsi:type="dcterms:W3CDTF">2016-08-24T15:26:33Z</dcterms:created>
  <dcterms:modified xsi:type="dcterms:W3CDTF">2023-11-25T03:16:47Z</dcterms:modified>
</cp:coreProperties>
</file>